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4" r:id="rId4"/>
    <p:sldId id="259" r:id="rId5"/>
    <p:sldId id="275" r:id="rId6"/>
    <p:sldId id="262" r:id="rId7"/>
    <p:sldId id="261" r:id="rId8"/>
    <p:sldId id="260" r:id="rId9"/>
    <p:sldId id="257" r:id="rId10"/>
    <p:sldId id="263" r:id="rId11"/>
    <p:sldId id="264" r:id="rId12"/>
    <p:sldId id="269" r:id="rId13"/>
    <p:sldId id="270" r:id="rId14"/>
    <p:sldId id="271" r:id="rId15"/>
    <p:sldId id="272" r:id="rId16"/>
    <p:sldId id="265" r:id="rId17"/>
    <p:sldId id="267" r:id="rId18"/>
    <p:sldId id="268" r:id="rId19"/>
    <p:sldId id="266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2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71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43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05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52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63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42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41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0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74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3FD1-2C86-450B-975D-018F24B259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71E5-5193-4003-A602-822614422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56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4566" y="146504"/>
            <a:ext cx="873667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ОБЛАСТИ ПРИМЕНЕНИЯ И ЗАДАЧИ ИНЖЕНЕРНОЙ </a:t>
            </a:r>
            <a:r>
              <a:rPr lang="ru-RU" dirty="0" smtClean="0"/>
              <a:t>ГЕОФИЗИКИ</a:t>
            </a:r>
          </a:p>
          <a:p>
            <a:endParaRPr lang="ru-RU" dirty="0"/>
          </a:p>
          <a:p>
            <a:pPr algn="just"/>
            <a:r>
              <a:rPr lang="ru-RU" dirty="0" smtClean="0"/>
              <a:t>	Инженерная  </a:t>
            </a:r>
            <a:r>
              <a:rPr lang="ru-RU" dirty="0"/>
              <a:t>геофизика  это  самостоятельный  раздел  </a:t>
            </a:r>
            <a:r>
              <a:rPr lang="ru-RU" dirty="0" smtClean="0"/>
              <a:t>разведочной  </a:t>
            </a:r>
            <a:r>
              <a:rPr lang="ru-RU" dirty="0"/>
              <a:t>геофизики,  призванный  изучать  самую  верхнюю  часть </a:t>
            </a:r>
            <a:r>
              <a:rPr lang="ru-RU" dirty="0" smtClean="0"/>
              <a:t>земной </a:t>
            </a:r>
            <a:r>
              <a:rPr lang="ru-RU" dirty="0"/>
              <a:t>коры, в пределах которой протекает вся строительная и </a:t>
            </a:r>
            <a:r>
              <a:rPr lang="ru-RU" dirty="0" smtClean="0"/>
              <a:t>хозяйственная </a:t>
            </a:r>
            <a:r>
              <a:rPr lang="ru-RU" dirty="0"/>
              <a:t>деятельность человека. </a:t>
            </a:r>
          </a:p>
          <a:p>
            <a:pPr algn="just"/>
            <a:r>
              <a:rPr lang="ru-RU" dirty="0" smtClean="0"/>
              <a:t>	В  </a:t>
            </a:r>
            <a:r>
              <a:rPr lang="ru-RU" dirty="0"/>
              <a:t>настоящее  время  при  инженерно-гидрогеологических </a:t>
            </a:r>
            <a:r>
              <a:rPr lang="ru-RU" dirty="0" smtClean="0"/>
              <a:t>исследованиях  </a:t>
            </a:r>
            <a:r>
              <a:rPr lang="ru-RU" dirty="0"/>
              <a:t>возможно  применение    практически  всех  </a:t>
            </a:r>
            <a:r>
              <a:rPr lang="ru-RU" dirty="0" smtClean="0"/>
              <a:t>геофизических  </a:t>
            </a:r>
            <a:r>
              <a:rPr lang="ru-RU" dirty="0"/>
              <a:t>методов:  </a:t>
            </a:r>
            <a:r>
              <a:rPr lang="ru-RU" b="1" dirty="0" err="1"/>
              <a:t>сейсмо</a:t>
            </a:r>
            <a:r>
              <a:rPr lang="ru-RU" b="1" dirty="0"/>
              <a:t>-,  электро-,  </a:t>
            </a:r>
            <a:r>
              <a:rPr lang="ru-RU" b="1" dirty="0" err="1"/>
              <a:t>магнито</a:t>
            </a:r>
            <a:r>
              <a:rPr lang="ru-RU" b="1" dirty="0"/>
              <a:t>-  и  </a:t>
            </a:r>
            <a:r>
              <a:rPr lang="ru-RU" b="1" dirty="0" err="1" smtClean="0"/>
              <a:t>гравиразведку</a:t>
            </a:r>
            <a:r>
              <a:rPr lang="ru-RU" b="1" dirty="0"/>
              <a:t>, ядерные методы, термометрию, все методы </a:t>
            </a:r>
            <a:r>
              <a:rPr lang="ru-RU" b="1" dirty="0" smtClean="0"/>
              <a:t>геофизических  </a:t>
            </a:r>
            <a:r>
              <a:rPr lang="ru-RU" b="1" dirty="0"/>
              <a:t>исследований  скважин  (ГИС)</a:t>
            </a:r>
            <a:r>
              <a:rPr lang="ru-RU" dirty="0"/>
              <a:t>.  Однако  </a:t>
            </a:r>
            <a:r>
              <a:rPr lang="ru-RU" dirty="0" smtClean="0"/>
              <a:t>инженерно-геофизические </a:t>
            </a:r>
            <a:r>
              <a:rPr lang="ru-RU" dirty="0"/>
              <a:t>исследования отличаются от других видов </a:t>
            </a:r>
            <a:r>
              <a:rPr lang="ru-RU" dirty="0" smtClean="0"/>
              <a:t>разведочной  </a:t>
            </a:r>
            <a:r>
              <a:rPr lang="ru-RU" dirty="0"/>
              <a:t>геофизики  спецификой  решаемых  задач  и  </a:t>
            </a:r>
            <a:r>
              <a:rPr lang="ru-RU" dirty="0" smtClean="0"/>
              <a:t>условиями  </a:t>
            </a:r>
            <a:r>
              <a:rPr lang="ru-RU" dirty="0"/>
              <a:t>проведения  работ.  Для  инженерной  геофизики  </a:t>
            </a:r>
            <a:r>
              <a:rPr lang="ru-RU" dirty="0" smtClean="0"/>
              <a:t>обязательным  </a:t>
            </a:r>
            <a:r>
              <a:rPr lang="ru-RU" dirty="0"/>
              <a:t>является  изучение  состава  горных  пород,  состояния  и </a:t>
            </a:r>
            <a:r>
              <a:rPr lang="ru-RU" dirty="0" smtClean="0"/>
              <a:t>свойств  </a:t>
            </a:r>
            <a:r>
              <a:rPr lang="ru-RU" dirty="0"/>
              <a:t>массивов  горных  пород  и  грунтовых  толщ  со  всеми </a:t>
            </a:r>
            <a:r>
              <a:rPr lang="ru-RU" dirty="0" smtClean="0"/>
              <a:t>присущими  </a:t>
            </a:r>
            <a:r>
              <a:rPr lang="ru-RU" dirty="0"/>
              <a:t>им  неоднородностями.  А  также  изучение  </a:t>
            </a:r>
            <a:r>
              <a:rPr lang="ru-RU" dirty="0" smtClean="0"/>
              <a:t>разнообразных </a:t>
            </a:r>
            <a:r>
              <a:rPr lang="ru-RU" dirty="0"/>
              <a:t>физических полей характерных для обследуемых </a:t>
            </a:r>
            <a:r>
              <a:rPr lang="ru-RU" dirty="0" smtClean="0"/>
              <a:t>участков</a:t>
            </a:r>
            <a:r>
              <a:rPr lang="ru-RU" dirty="0"/>
              <a:t>,  с  целью  прогноза  кратковременных  и  долговременных </a:t>
            </a:r>
            <a:r>
              <a:rPr lang="ru-RU" dirty="0" smtClean="0"/>
              <a:t>изменений  </a:t>
            </a:r>
            <a:r>
              <a:rPr lang="ru-RU" dirty="0"/>
              <a:t>геологической  среды,  которые  в  дальнейшем  могут </a:t>
            </a:r>
            <a:r>
              <a:rPr lang="ru-RU" dirty="0" smtClean="0"/>
              <a:t>произойти </a:t>
            </a:r>
            <a:r>
              <a:rPr lang="ru-RU" dirty="0"/>
              <a:t>под влиянием как природных, так и техногенных </a:t>
            </a:r>
            <a:r>
              <a:rPr lang="ru-RU" dirty="0" smtClean="0"/>
              <a:t>факторов</a:t>
            </a:r>
            <a:r>
              <a:rPr lang="ru-RU" dirty="0"/>
              <a:t>.  Кроме того, инженерную геофизику все шире </a:t>
            </a:r>
            <a:r>
              <a:rPr lang="ru-RU" dirty="0" smtClean="0"/>
              <a:t>используют  </a:t>
            </a:r>
            <a:r>
              <a:rPr lang="ru-RU" dirty="0"/>
              <a:t>для  контроля  различных  операций,  выполняемых  при </a:t>
            </a:r>
            <a:r>
              <a:rPr lang="ru-RU" dirty="0" smtClean="0"/>
              <a:t>строительстве </a:t>
            </a:r>
            <a:r>
              <a:rPr lang="ru-RU" dirty="0"/>
              <a:t>(замораживание, цементация, уплотнение,  </a:t>
            </a:r>
            <a:r>
              <a:rPr lang="ru-RU" dirty="0" err="1" smtClean="0"/>
              <a:t>физикохимическое</a:t>
            </a:r>
            <a:r>
              <a:rPr lang="ru-RU" dirty="0" smtClean="0"/>
              <a:t> </a:t>
            </a:r>
            <a:r>
              <a:rPr lang="ru-RU" dirty="0"/>
              <a:t>закрепление). </a:t>
            </a:r>
          </a:p>
          <a:p>
            <a:pPr algn="just"/>
            <a:r>
              <a:rPr lang="ru-RU" dirty="0" smtClean="0"/>
              <a:t>	Существуют </a:t>
            </a:r>
            <a:r>
              <a:rPr lang="ru-RU" dirty="0"/>
              <a:t>четыре основных направления применения </a:t>
            </a:r>
            <a:r>
              <a:rPr lang="ru-RU" dirty="0" smtClean="0"/>
              <a:t>методов </a:t>
            </a:r>
            <a:r>
              <a:rPr lang="ru-RU" dirty="0"/>
              <a:t>инженерной геофизики, в каждом из которых можно </a:t>
            </a:r>
            <a:r>
              <a:rPr lang="ru-RU" dirty="0" smtClean="0"/>
              <a:t>выделить </a:t>
            </a:r>
            <a:r>
              <a:rPr lang="ru-RU" dirty="0"/>
              <a:t>большое число отдельных областей приложения </a:t>
            </a:r>
            <a:r>
              <a:rPr lang="ru-RU" dirty="0" smtClean="0"/>
              <a:t>рассматриваемого </a:t>
            </a:r>
            <a:r>
              <a:rPr lang="ru-RU" dirty="0"/>
              <a:t>метода и многочисленные задачи. </a:t>
            </a:r>
          </a:p>
        </p:txBody>
      </p:sp>
    </p:spTree>
    <p:extLst>
      <p:ext uri="{BB962C8B-B14F-4D97-AF65-F5344CB8AC3E}">
        <p14:creationId xmlns:p14="http://schemas.microsoft.com/office/powerpoint/2010/main" val="337917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752" y="0"/>
            <a:ext cx="8720051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Гидрогеологические исследования. </a:t>
            </a:r>
            <a:endParaRPr lang="ru-RU" b="1" dirty="0" smtClean="0"/>
          </a:p>
          <a:p>
            <a:endParaRPr lang="ru-RU" dirty="0"/>
          </a:p>
          <a:p>
            <a:pPr algn="just"/>
            <a:r>
              <a:rPr lang="ru-RU" sz="1700" dirty="0" smtClean="0"/>
              <a:t>	Любые </a:t>
            </a:r>
            <a:r>
              <a:rPr lang="ru-RU" sz="1700" dirty="0"/>
              <a:t>инженерно-геологические изыскания </a:t>
            </a:r>
            <a:r>
              <a:rPr lang="ru-RU" sz="1700" dirty="0" smtClean="0"/>
              <a:t>сопровождаются </a:t>
            </a:r>
            <a:r>
              <a:rPr lang="ru-RU" sz="1700" dirty="0"/>
              <a:t>гидрогеологическими исследованиями, целью которых является </a:t>
            </a:r>
            <a:r>
              <a:rPr lang="ru-RU" sz="1700" dirty="0" smtClean="0"/>
              <a:t>изучение  </a:t>
            </a:r>
            <a:r>
              <a:rPr lang="ru-RU" sz="1700" dirty="0"/>
              <a:t>распределения  подземных  вод  на  участке  будущего  строительства,  выяснение </a:t>
            </a:r>
            <a:r>
              <a:rPr lang="ru-RU" sz="1700" dirty="0" smtClean="0"/>
              <a:t>особенностей </a:t>
            </a:r>
            <a:r>
              <a:rPr lang="ru-RU" sz="1700" dirty="0"/>
              <a:t>их движения и режима. При этом в зависимости от конкретных условий </a:t>
            </a:r>
            <a:r>
              <a:rPr lang="ru-RU" sz="1700" dirty="0" smtClean="0"/>
              <a:t>можно </a:t>
            </a:r>
            <a:r>
              <a:rPr lang="ru-RU" sz="1700" dirty="0"/>
              <a:t>использовать различные геофизические методы, в том числе и специальные </a:t>
            </a:r>
            <a:r>
              <a:rPr lang="ru-RU" sz="1700" dirty="0" smtClean="0"/>
              <a:t>модификации</a:t>
            </a:r>
            <a:r>
              <a:rPr lang="ru-RU" sz="1700" dirty="0"/>
              <a:t>,  предназначенные  для  решения  гидрогеологических  задач.  </a:t>
            </a:r>
            <a:endParaRPr lang="ru-RU" sz="1700" dirty="0" smtClean="0"/>
          </a:p>
          <a:p>
            <a:pPr algn="just"/>
            <a:r>
              <a:rPr lang="ru-RU" sz="1700" dirty="0"/>
              <a:t>	</a:t>
            </a:r>
            <a:r>
              <a:rPr lang="ru-RU" sz="1700" dirty="0" smtClean="0"/>
              <a:t>Они  </a:t>
            </a:r>
            <a:r>
              <a:rPr lang="ru-RU" sz="1700" dirty="0"/>
              <a:t>дают  </a:t>
            </a:r>
            <a:r>
              <a:rPr lang="ru-RU" sz="1700" dirty="0" smtClean="0"/>
              <a:t>возможность</a:t>
            </a:r>
            <a:r>
              <a:rPr lang="ru-RU" sz="1700" dirty="0"/>
              <a:t>: </a:t>
            </a:r>
            <a:r>
              <a:rPr lang="ru-RU" sz="1700" b="1" dirty="0"/>
              <a:t>а) выделять водоупорные и водопроницаемые толщи горных пород в плане и </a:t>
            </a:r>
            <a:r>
              <a:rPr lang="ru-RU" sz="1700" b="1" dirty="0" smtClean="0"/>
              <a:t>в </a:t>
            </a:r>
            <a:r>
              <a:rPr lang="ru-RU" sz="1700" b="1" dirty="0"/>
              <a:t>вертикальном разрезе (электрометрические, сейсмометрические, гравиметрические и </a:t>
            </a:r>
            <a:r>
              <a:rPr lang="ru-RU" sz="1700" b="1" dirty="0" smtClean="0"/>
              <a:t>магнитометрические </a:t>
            </a:r>
            <a:r>
              <a:rPr lang="ru-RU" sz="1700" b="1" dirty="0"/>
              <a:t>методы); б) определять уровни залегания подземных вод и </a:t>
            </a:r>
            <a:r>
              <a:rPr lang="ru-RU" sz="1700" b="1" dirty="0" smtClean="0"/>
              <a:t>оценивать  </a:t>
            </a:r>
            <a:r>
              <a:rPr lang="ru-RU" sz="1700" b="1" dirty="0"/>
              <a:t>мощность  водоносных  горизонтов  (электрометрия  и  сейсмометрия);  в)  детально </a:t>
            </a:r>
            <a:r>
              <a:rPr lang="ru-RU" sz="1700" b="1" dirty="0" smtClean="0"/>
              <a:t>расчленять </a:t>
            </a:r>
            <a:r>
              <a:rPr lang="ru-RU" sz="1700" b="1" dirty="0"/>
              <a:t>разрезы буровых скважин с выделением водоупорных и проницаемых </a:t>
            </a:r>
            <a:r>
              <a:rPr lang="ru-RU" sz="1700" b="1" dirty="0" smtClean="0"/>
              <a:t>интервалов </a:t>
            </a:r>
            <a:r>
              <a:rPr lang="ru-RU" sz="1700" b="1" dirty="0"/>
              <a:t>(каротаж КС и ПС, ядерно-физический и ультразвуковой каротаж); г) изучать </a:t>
            </a:r>
            <a:r>
              <a:rPr lang="ru-RU" sz="1700" b="1" dirty="0" smtClean="0"/>
              <a:t>динамику  </a:t>
            </a:r>
            <a:r>
              <a:rPr lang="ru-RU" sz="1700" b="1" dirty="0"/>
              <a:t>подземных  вод  наземными  и  скважинными  методами  (электрометрия,  </a:t>
            </a:r>
            <a:r>
              <a:rPr lang="ru-RU" sz="1700" b="1" dirty="0" smtClean="0"/>
              <a:t>термометрия</a:t>
            </a:r>
            <a:r>
              <a:rPr lang="ru-RU" sz="1700" b="1" dirty="0"/>
              <a:t>,  ядерно-физические  методы);  д)  характеризовать  физические  и  химические свойства подземных вод на основании анализа электрических сопротивлений и </a:t>
            </a:r>
            <a:r>
              <a:rPr lang="ru-RU" sz="1700" b="1" dirty="0" smtClean="0"/>
              <a:t>температур</a:t>
            </a:r>
            <a:r>
              <a:rPr lang="ru-RU" sz="1700" dirty="0"/>
              <a:t>. </a:t>
            </a:r>
          </a:p>
          <a:p>
            <a:pPr algn="just"/>
            <a:r>
              <a:rPr lang="ru-RU" sz="1700" dirty="0" smtClean="0"/>
              <a:t>	Велика  </a:t>
            </a:r>
            <a:r>
              <a:rPr lang="ru-RU" sz="1700" dirty="0"/>
              <a:t>также  роль  долговременных  наблюдений,  позволяющих  судить  об  </a:t>
            </a:r>
            <a:r>
              <a:rPr lang="ru-RU" sz="1700" dirty="0" smtClean="0"/>
              <a:t>изменении </a:t>
            </a:r>
            <a:r>
              <a:rPr lang="ru-RU" sz="1700" dirty="0"/>
              <a:t>гидрогеологической обстановки, происходящей в результате откачек, что дает </a:t>
            </a:r>
            <a:r>
              <a:rPr lang="ru-RU" sz="1700" dirty="0" smtClean="0"/>
              <a:t>возможность </a:t>
            </a:r>
            <a:r>
              <a:rPr lang="ru-RU" sz="1700" dirty="0"/>
              <a:t>получать дополнительную информацию, необходимую для проведения </a:t>
            </a:r>
            <a:r>
              <a:rPr lang="ru-RU" sz="1700" dirty="0" smtClean="0"/>
              <a:t>гидрогеологического </a:t>
            </a:r>
            <a:r>
              <a:rPr lang="ru-RU" sz="1700" dirty="0"/>
              <a:t>моделирования. В целом решение задач инженерной гидрогеологии </a:t>
            </a:r>
            <a:r>
              <a:rPr lang="ru-RU" sz="1700" dirty="0" smtClean="0"/>
              <a:t>на </a:t>
            </a:r>
            <a:r>
              <a:rPr lang="ru-RU" sz="1700" dirty="0"/>
              <a:t>стадии проектирования сооружений имеет много общего с использованием </a:t>
            </a:r>
            <a:r>
              <a:rPr lang="ru-RU" sz="1700" dirty="0" smtClean="0"/>
              <a:t>геофизических </a:t>
            </a:r>
            <a:r>
              <a:rPr lang="ru-RU" sz="1700" dirty="0"/>
              <a:t>методов при поисках и разведке месторождений пресных подземных вод.</a:t>
            </a:r>
          </a:p>
        </p:txBody>
      </p:sp>
    </p:spTree>
    <p:extLst>
      <p:ext uri="{BB962C8B-B14F-4D97-AF65-F5344CB8AC3E}">
        <p14:creationId xmlns:p14="http://schemas.microsoft.com/office/powerpoint/2010/main" val="3355136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942" y="66194"/>
            <a:ext cx="8869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Использование геофизических методов в процессе строительства инженерных </a:t>
            </a:r>
            <a:r>
              <a:rPr lang="ru-RU" b="1" dirty="0" smtClean="0"/>
              <a:t>сооружений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942" y="1003471"/>
            <a:ext cx="86424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Рассматриваемое  </a:t>
            </a:r>
            <a:r>
              <a:rPr lang="ru-RU" dirty="0"/>
              <a:t>направление  применения  геофизических  методов  создавалось  в  </a:t>
            </a:r>
            <a:r>
              <a:rPr lang="ru-RU" dirty="0" smtClean="0"/>
              <a:t>основном  </a:t>
            </a:r>
            <a:r>
              <a:rPr lang="ru-RU" dirty="0"/>
              <a:t>на  протяжении  двух  последних  десятилетий.  Круг  решаемых  при  этом  задач </a:t>
            </a:r>
            <a:r>
              <a:rPr lang="ru-RU" dirty="0" smtClean="0"/>
              <a:t>непрерывно </a:t>
            </a:r>
            <a:r>
              <a:rPr lang="ru-RU" dirty="0"/>
              <a:t>расширяется, а сами задачи становятся все более сложными и </a:t>
            </a:r>
            <a:r>
              <a:rPr lang="ru-RU" dirty="0" smtClean="0"/>
              <a:t>разнообразными</a:t>
            </a:r>
            <a:r>
              <a:rPr lang="ru-RU" dirty="0"/>
              <a:t>. </a:t>
            </a:r>
          </a:p>
          <a:p>
            <a:pPr algn="just"/>
            <a:r>
              <a:rPr lang="ru-RU" dirty="0" smtClean="0"/>
              <a:t>	Уточнение  </a:t>
            </a:r>
            <a:r>
              <a:rPr lang="ru-RU" dirty="0"/>
              <a:t>физико-геологической  модели  участка  строительства.  На  стадии  </a:t>
            </a:r>
            <a:r>
              <a:rPr lang="ru-RU" dirty="0" smtClean="0"/>
              <a:t>проектирования  </a:t>
            </a:r>
            <a:r>
              <a:rPr lang="ru-RU" dirty="0"/>
              <a:t>модель  участка  строительства,  построенная  в  результате  </a:t>
            </a:r>
            <a:r>
              <a:rPr lang="ru-RU" dirty="0" smtClean="0"/>
              <a:t>геофизических исследований</a:t>
            </a:r>
            <a:r>
              <a:rPr lang="ru-RU" dirty="0"/>
              <a:t>, в некоторых случаях оказывается недостаточно обоснованной и </a:t>
            </a:r>
            <a:r>
              <a:rPr lang="ru-RU" dirty="0" smtClean="0"/>
              <a:t>детальной</a:t>
            </a:r>
            <a:r>
              <a:rPr lang="ru-RU" dirty="0"/>
              <a:t>. В первую очередь сказывается влияние принципа эквивалентности, благодаря </a:t>
            </a:r>
            <a:r>
              <a:rPr lang="ru-RU" dirty="0" smtClean="0"/>
              <a:t>которому  </a:t>
            </a:r>
            <a:r>
              <a:rPr lang="ru-RU" dirty="0"/>
              <a:t>положение  границ  раздела  определяется  с  равной  вероятностью  в  диапазоне </a:t>
            </a:r>
            <a:r>
              <a:rPr lang="ru-RU" dirty="0" smtClean="0"/>
              <a:t>некоторых</a:t>
            </a:r>
            <a:r>
              <a:rPr lang="ru-RU" dirty="0"/>
              <a:t>,  причем  иногда  довольно  широких,  пределов.  Когда  же  в  процессе  </a:t>
            </a:r>
            <a:r>
              <a:rPr lang="ru-RU" dirty="0" smtClean="0"/>
              <a:t>строительных </a:t>
            </a:r>
            <a:r>
              <a:rPr lang="ru-RU" dirty="0"/>
              <a:t>работ снимается грунт и образуется котлован, возникают благоприятные </a:t>
            </a:r>
            <a:r>
              <a:rPr lang="ru-RU" dirty="0" smtClean="0"/>
              <a:t>условия </a:t>
            </a:r>
            <a:r>
              <a:rPr lang="ru-RU" dirty="0"/>
              <a:t>для получения информации о положении тех границ, которые ранее находились </a:t>
            </a:r>
            <a:r>
              <a:rPr lang="ru-RU" dirty="0" smtClean="0"/>
              <a:t>на значительной </a:t>
            </a:r>
            <a:r>
              <a:rPr lang="ru-RU" dirty="0"/>
              <a:t>глубине, и следовательно, определялись с пониженной достоверностью.</a:t>
            </a:r>
          </a:p>
        </p:txBody>
      </p:sp>
    </p:spTree>
    <p:extLst>
      <p:ext uri="{BB962C8B-B14F-4D97-AF65-F5344CB8AC3E}">
        <p14:creationId xmlns:p14="http://schemas.microsoft.com/office/powerpoint/2010/main" val="1163382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25" y="565266"/>
            <a:ext cx="8610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b="1" dirty="0" smtClean="0"/>
              <a:t>Исследования </a:t>
            </a:r>
            <a:r>
              <a:rPr lang="ru-RU" b="1" dirty="0"/>
              <a:t>при освоении подземного пространства. </a:t>
            </a:r>
            <a:r>
              <a:rPr lang="ru-RU" dirty="0"/>
              <a:t>В особую группу </a:t>
            </a:r>
            <a:r>
              <a:rPr lang="ru-RU" dirty="0" smtClean="0"/>
              <a:t>необходимо  </a:t>
            </a:r>
            <a:r>
              <a:rPr lang="ru-RU" dirty="0"/>
              <a:t>выделить  разнообразные  наблюдения,  проводимые  при  освоении  подземного  </a:t>
            </a:r>
            <a:r>
              <a:rPr lang="ru-RU" dirty="0" smtClean="0"/>
              <a:t>пространства</a:t>
            </a:r>
            <a:r>
              <a:rPr lang="ru-RU" dirty="0"/>
              <a:t>.  Использование  геофизических  методов  дает  возможность  прогнозировать </a:t>
            </a:r>
            <a:r>
              <a:rPr lang="ru-RU" dirty="0" smtClean="0"/>
              <a:t>горно-геологические </a:t>
            </a:r>
            <a:r>
              <a:rPr lang="ru-RU" dirty="0"/>
              <a:t>условия как при проходке горных выработок во </a:t>
            </a:r>
            <a:r>
              <a:rPr lang="ru-RU" dirty="0" err="1"/>
              <a:t>впередизабойном</a:t>
            </a:r>
            <a:r>
              <a:rPr lang="ru-RU" dirty="0"/>
              <a:t> </a:t>
            </a:r>
            <a:r>
              <a:rPr lang="ru-RU" dirty="0" smtClean="0"/>
              <a:t>пространстве</a:t>
            </a:r>
            <a:r>
              <a:rPr lang="ru-RU" dirty="0"/>
              <a:t>, так и в целиках пород между ними. С их помощью определяют или </a:t>
            </a:r>
            <a:r>
              <a:rPr lang="ru-RU" dirty="0" smtClean="0"/>
              <a:t>уточняют </a:t>
            </a:r>
            <a:r>
              <a:rPr lang="ru-RU" dirty="0"/>
              <a:t>положение контактов между породами с различными петрофизическими </a:t>
            </a:r>
            <a:r>
              <a:rPr lang="ru-RU" dirty="0" smtClean="0"/>
              <a:t>свойствами</a:t>
            </a:r>
            <a:r>
              <a:rPr lang="ru-RU" dirty="0"/>
              <a:t>, устанавливают расстояние от горных выработок до тектонических нарушений и </a:t>
            </a:r>
            <a:r>
              <a:rPr lang="ru-RU" dirty="0" smtClean="0"/>
              <a:t>трещиноватых  </a:t>
            </a:r>
            <a:r>
              <a:rPr lang="ru-RU" dirty="0"/>
              <a:t>зон,  дают  оценку  возможных  </a:t>
            </a:r>
            <a:r>
              <a:rPr lang="ru-RU" dirty="0" err="1"/>
              <a:t>водопритоков</a:t>
            </a:r>
            <a:r>
              <a:rPr lang="ru-RU" dirty="0"/>
              <a:t>  в  подземные  сооружения, </a:t>
            </a:r>
            <a:r>
              <a:rPr lang="ru-RU" dirty="0" smtClean="0"/>
              <a:t>характеризуют </a:t>
            </a:r>
            <a:r>
              <a:rPr lang="ru-RU" dirty="0"/>
              <a:t>изменение горного давления и термических условий по мере </a:t>
            </a:r>
            <a:r>
              <a:rPr lang="ru-RU" dirty="0" smtClean="0"/>
              <a:t>углубления </a:t>
            </a:r>
            <a:r>
              <a:rPr lang="ru-RU" dirty="0"/>
              <a:t>в массив горных пород и решают многие другие жизненно важные для строителей </a:t>
            </a:r>
            <a:r>
              <a:rPr lang="ru-RU" dirty="0" smtClean="0"/>
              <a:t>и  </a:t>
            </a:r>
            <a:r>
              <a:rPr lang="ru-RU" dirty="0"/>
              <a:t>эксплуатационников  вопросы.  При  этом  используют  специальные  приемы  </a:t>
            </a:r>
            <a:r>
              <a:rPr lang="ru-RU" dirty="0" smtClean="0"/>
              <a:t>электрометрии</a:t>
            </a:r>
            <a:r>
              <a:rPr lang="ru-RU" dirty="0"/>
              <a:t>, </a:t>
            </a:r>
            <a:r>
              <a:rPr lang="ru-RU" dirty="0" err="1"/>
              <a:t>сейсмоакустики</a:t>
            </a:r>
            <a:r>
              <a:rPr lang="ru-RU" dirty="0"/>
              <a:t>, гравиметрии и некоторые другие методы, обобщаемые в </a:t>
            </a:r>
            <a:r>
              <a:rPr lang="ru-RU" dirty="0" smtClean="0"/>
              <a:t>понятии </a:t>
            </a:r>
            <a:r>
              <a:rPr lang="ru-RU" dirty="0"/>
              <a:t>«подземная» или «шахтная» геофизика. Большое практическое значение </a:t>
            </a:r>
            <a:r>
              <a:rPr lang="ru-RU" dirty="0" smtClean="0"/>
              <a:t>подземной </a:t>
            </a:r>
            <a:r>
              <a:rPr lang="ru-RU" dirty="0"/>
              <a:t>геофизики привело в последние годы к ее интенсивному </a:t>
            </a:r>
            <a:r>
              <a:rPr lang="ru-RU" dirty="0" smtClean="0"/>
              <a:t>развитию.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14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694" y="216131"/>
            <a:ext cx="851604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Наблюдения за инженерно-геологическими явлениями и процессами. </a:t>
            </a:r>
            <a:endParaRPr lang="ru-RU" b="1" dirty="0" smtClean="0"/>
          </a:p>
          <a:p>
            <a:pPr algn="just"/>
            <a:r>
              <a:rPr lang="ru-RU" dirty="0" smtClean="0"/>
              <a:t>	В </a:t>
            </a:r>
            <a:r>
              <a:rPr lang="ru-RU" dirty="0"/>
              <a:t>результате </a:t>
            </a:r>
            <a:r>
              <a:rPr lang="ru-RU" dirty="0" smtClean="0"/>
              <a:t>строительных </a:t>
            </a:r>
            <a:r>
              <a:rPr lang="ru-RU" dirty="0"/>
              <a:t>работ в геологической среде возникают разнообразные обратимые и </a:t>
            </a:r>
            <a:r>
              <a:rPr lang="ru-RU" dirty="0" smtClean="0"/>
              <a:t>необратимые  </a:t>
            </a:r>
            <a:r>
              <a:rPr lang="ru-RU" dirty="0"/>
              <a:t>процессы  и  явления,  которые  в  целом  принято  называть  </a:t>
            </a:r>
            <a:r>
              <a:rPr lang="ru-RU" dirty="0" smtClean="0"/>
              <a:t>инженерно-геологическими</a:t>
            </a:r>
            <a:r>
              <a:rPr lang="ru-RU" dirty="0"/>
              <a:t>. Среди них наиболее характерными являются оползни, суффозия, </a:t>
            </a:r>
            <a:r>
              <a:rPr lang="ru-RU" dirty="0" err="1" smtClean="0"/>
              <a:t>трещиноватость</a:t>
            </a:r>
            <a:r>
              <a:rPr lang="ru-RU" dirty="0"/>
              <a:t>, нарушение природного напряжения в массивах горных пород и </a:t>
            </a:r>
            <a:r>
              <a:rPr lang="ru-RU" dirty="0" smtClean="0"/>
              <a:t>деградация </a:t>
            </a:r>
            <a:r>
              <a:rPr lang="ru-RU" dirty="0"/>
              <a:t>мерзлоты. Все они находят отражение в физических полях и, следовательно, могут </a:t>
            </a:r>
            <a:r>
              <a:rPr lang="ru-RU" dirty="0" smtClean="0"/>
              <a:t>изучаться </a:t>
            </a:r>
            <a:r>
              <a:rPr lang="ru-RU" dirty="0"/>
              <a:t>геофизическими методами. </a:t>
            </a:r>
            <a:endParaRPr lang="ru-RU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При </a:t>
            </a:r>
            <a:r>
              <a:rPr lang="ru-RU" dirty="0"/>
              <a:t>этом особое значение имеют режимные, т. е. </a:t>
            </a:r>
            <a:r>
              <a:rPr lang="ru-RU" dirty="0" smtClean="0"/>
              <a:t>разнесенные </a:t>
            </a:r>
            <a:r>
              <a:rPr lang="ru-RU" dirty="0"/>
              <a:t>во времени наблюдения, позволяющие изучать динамику явлений и </a:t>
            </a:r>
            <a:r>
              <a:rPr lang="ru-RU" dirty="0" smtClean="0"/>
              <a:t>процессов </a:t>
            </a:r>
            <a:r>
              <a:rPr lang="ru-RU" dirty="0"/>
              <a:t>и прогнозировать таким образом их воздействие на сооружения. Эти </a:t>
            </a:r>
            <a:r>
              <a:rPr lang="ru-RU" dirty="0" smtClean="0"/>
              <a:t>наблюдения </a:t>
            </a:r>
            <a:r>
              <a:rPr lang="ru-RU" dirty="0"/>
              <a:t>ведутся, как правило, электрометрическими, сейсмометрическими и </a:t>
            </a:r>
            <a:r>
              <a:rPr lang="ru-RU" dirty="0" err="1"/>
              <a:t>ядерно</a:t>
            </a:r>
            <a:r>
              <a:rPr lang="ru-RU" dirty="0"/>
              <a:t> - </a:t>
            </a:r>
            <a:r>
              <a:rPr lang="ru-RU" dirty="0" smtClean="0"/>
              <a:t>физическими </a:t>
            </a:r>
            <a:r>
              <a:rPr lang="ru-RU" dirty="0"/>
              <a:t>методами. Измерения осуществляют или непрерывно или через определенные </a:t>
            </a:r>
            <a:r>
              <a:rPr lang="ru-RU" dirty="0" smtClean="0"/>
              <a:t>интервалы </a:t>
            </a:r>
            <a:r>
              <a:rPr lang="ru-RU" dirty="0"/>
              <a:t>времени. Обычно датчики и приемники помещают в горные выработки или </a:t>
            </a:r>
            <a:r>
              <a:rPr lang="ru-RU" dirty="0" smtClean="0"/>
              <a:t>буровые </a:t>
            </a:r>
            <a:r>
              <a:rPr lang="ru-RU" dirty="0"/>
              <a:t>скважины. В зависимости от их взаиморасположения и технологической </a:t>
            </a:r>
            <a:r>
              <a:rPr lang="ru-RU" dirty="0" smtClean="0"/>
              <a:t>целесообразности  </a:t>
            </a:r>
            <a:r>
              <a:rPr lang="ru-RU" dirty="0"/>
              <a:t>обследуются  объемы  геологической  среды  от  нескольких  кубических </a:t>
            </a:r>
            <a:r>
              <a:rPr lang="ru-RU" dirty="0" smtClean="0"/>
              <a:t>метров </a:t>
            </a:r>
            <a:r>
              <a:rPr lang="ru-RU" dirty="0"/>
              <a:t>до </a:t>
            </a:r>
            <a:r>
              <a:rPr lang="ru-RU" dirty="0" smtClean="0"/>
              <a:t>10000 </a:t>
            </a:r>
            <a:r>
              <a:rPr lang="ru-RU" dirty="0"/>
              <a:t>– </a:t>
            </a:r>
            <a:r>
              <a:rPr lang="ru-RU" dirty="0" smtClean="0"/>
              <a:t>100000 </a:t>
            </a:r>
            <a:r>
              <a:rPr lang="ru-RU" sz="1600" dirty="0" smtClean="0"/>
              <a:t>м3.</a:t>
            </a:r>
          </a:p>
          <a:p>
            <a:pPr algn="just"/>
            <a:r>
              <a:rPr lang="ru-RU" dirty="0" smtClean="0"/>
              <a:t>	Имеются </a:t>
            </a:r>
            <a:r>
              <a:rPr lang="ru-RU" dirty="0"/>
              <a:t>многочисленные примеры успешного применения геофизических методов при предсказании возникновения техногенных оползней на склонах глубоких котлованов,  при  оценке  изменения  напряженного  состояния  пород  вблизи  сооружения  и скорости деградации мерзлоты и других столь же важных изменениях природной среды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262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257" y="231981"/>
            <a:ext cx="848729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b="1" dirty="0" smtClean="0"/>
              <a:t>Контроль </a:t>
            </a:r>
            <a:r>
              <a:rPr lang="ru-RU" b="1" dirty="0"/>
              <a:t>за качеством технической мелиорации грунтов.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В </a:t>
            </a:r>
            <a:r>
              <a:rPr lang="ru-RU" dirty="0"/>
              <a:t>практике современных </a:t>
            </a:r>
            <a:r>
              <a:rPr lang="ru-RU" dirty="0" smtClean="0"/>
              <a:t>строительных </a:t>
            </a:r>
            <a:r>
              <a:rPr lang="ru-RU" dirty="0"/>
              <a:t>работ широко используется техническая мелиорация грунтов, т.е. </a:t>
            </a:r>
            <a:r>
              <a:rPr lang="ru-RU" dirty="0" smtClean="0"/>
              <a:t>искусственное </a:t>
            </a:r>
            <a:r>
              <a:rPr lang="ru-RU" dirty="0"/>
              <a:t>изменение свойств геологической среды с целью придания ей большей </a:t>
            </a:r>
            <a:r>
              <a:rPr lang="ru-RU" dirty="0" smtClean="0"/>
              <a:t>прочности</a:t>
            </a:r>
            <a:r>
              <a:rPr lang="ru-RU" dirty="0"/>
              <a:t>, уменьшения водопроницаемости и т. д. В некоторых случаях приходится </a:t>
            </a:r>
            <a:r>
              <a:rPr lang="ru-RU" dirty="0" smtClean="0"/>
              <a:t>мелиорировать </a:t>
            </a:r>
            <a:r>
              <a:rPr lang="ru-RU" dirty="0"/>
              <a:t>огромные объемы грунтов, что требует значительных затрат труда и </a:t>
            </a:r>
            <a:r>
              <a:rPr lang="ru-RU" dirty="0" smtClean="0"/>
              <a:t>денежных </a:t>
            </a:r>
            <a:r>
              <a:rPr lang="ru-RU" dirty="0"/>
              <a:t>средств. В то же время приемы наблюдения за результатами воздействия на </a:t>
            </a:r>
            <a:r>
              <a:rPr lang="ru-RU" dirty="0" smtClean="0"/>
              <a:t>грунты</a:t>
            </a:r>
            <a:r>
              <a:rPr lang="ru-RU" dirty="0"/>
              <a:t>, практикуемые в строительном деле, крайне несовершенны и трудоемки. Они </a:t>
            </a:r>
            <a:r>
              <a:rPr lang="ru-RU" dirty="0" smtClean="0"/>
              <a:t>основываются </a:t>
            </a:r>
            <a:r>
              <a:rPr lang="ru-RU" dirty="0"/>
              <a:t>главным образом на бурении специальных скважин, взятии из них образцов и </a:t>
            </a:r>
            <a:r>
              <a:rPr lang="ru-RU" dirty="0" smtClean="0"/>
              <a:t>их </a:t>
            </a:r>
            <a:r>
              <a:rPr lang="ru-RU" dirty="0"/>
              <a:t>анализе. Естественно, что подобное механическое внедрение в среду приводит к ее </a:t>
            </a:r>
            <a:r>
              <a:rPr lang="ru-RU" dirty="0" smtClean="0"/>
              <a:t>нарушению </a:t>
            </a:r>
            <a:r>
              <a:rPr lang="ru-RU" dirty="0"/>
              <a:t>и как следствие – к ошибкам в оценке реальной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41853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124" y="109032"/>
            <a:ext cx="8658225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Контроль за изменением свойств строительных материалов. </a:t>
            </a:r>
            <a:endParaRPr lang="ru-RU" b="1" dirty="0" smtClean="0"/>
          </a:p>
          <a:p>
            <a:pPr algn="just"/>
            <a:r>
              <a:rPr lang="ru-RU" b="1" dirty="0"/>
              <a:t>	</a:t>
            </a:r>
            <a:r>
              <a:rPr lang="ru-RU" sz="1700" dirty="0" smtClean="0"/>
              <a:t>Горные </a:t>
            </a:r>
            <a:r>
              <a:rPr lang="ru-RU" sz="1700" dirty="0"/>
              <a:t>породы, </a:t>
            </a:r>
            <a:r>
              <a:rPr lang="ru-RU" sz="1700" dirty="0" smtClean="0"/>
              <a:t>извлеченные </a:t>
            </a:r>
            <a:r>
              <a:rPr lang="ru-RU" sz="1700" dirty="0"/>
              <a:t>из природной среды, подвергаются той или иной переработке прежде, чем они </a:t>
            </a:r>
            <a:r>
              <a:rPr lang="ru-RU" sz="1700" dirty="0" smtClean="0"/>
              <a:t>превращаются  </a:t>
            </a:r>
            <a:r>
              <a:rPr lang="ru-RU" sz="1700" dirty="0"/>
              <a:t>в  строительные  материалы.  Созданы  разнообразные  приемы  </a:t>
            </a:r>
            <a:r>
              <a:rPr lang="ru-RU" sz="1700" dirty="0" smtClean="0"/>
              <a:t>наблюдений </a:t>
            </a:r>
            <a:r>
              <a:rPr lang="ru-RU" sz="1700" dirty="0"/>
              <a:t>за ходом этой переработки при помощи различных физических методов. Нашли, </a:t>
            </a:r>
            <a:r>
              <a:rPr lang="ru-RU" sz="1700" dirty="0" smtClean="0"/>
              <a:t>например</a:t>
            </a:r>
            <a:r>
              <a:rPr lang="ru-RU" sz="1700" dirty="0"/>
              <a:t>, практическое применение радиометрические методы (метод гамма </a:t>
            </a:r>
            <a:r>
              <a:rPr lang="ru-RU" sz="1700" dirty="0" smtClean="0"/>
              <a:t>спектроскопии</a:t>
            </a:r>
            <a:r>
              <a:rPr lang="ru-RU" sz="1700" dirty="0"/>
              <a:t>)  контроля  за  плотностью  пульпы,  создаваемой  на  базе  суглинистых  грунтов, </a:t>
            </a:r>
            <a:r>
              <a:rPr lang="ru-RU" sz="1700" dirty="0" smtClean="0"/>
              <a:t>определения </a:t>
            </a:r>
            <a:r>
              <a:rPr lang="ru-RU" sz="1700" dirty="0"/>
              <a:t>влажности песка и строительного камня ядерно-физическими методами и </a:t>
            </a:r>
            <a:r>
              <a:rPr lang="ru-RU" sz="1700" dirty="0" smtClean="0"/>
              <a:t>путем </a:t>
            </a:r>
            <a:r>
              <a:rPr lang="ru-RU" sz="1700" dirty="0"/>
              <a:t>измерения диэлектрической проницаемости и ряд других. </a:t>
            </a:r>
          </a:p>
          <a:p>
            <a:pPr algn="just"/>
            <a:r>
              <a:rPr lang="ru-RU" sz="1700" dirty="0" smtClean="0"/>
              <a:t>	При </a:t>
            </a:r>
            <a:r>
              <a:rPr lang="ru-RU" sz="1700" dirty="0"/>
              <a:t>отсыпке тела набросных и отсыпных плотин систематические измерения </a:t>
            </a:r>
            <a:r>
              <a:rPr lang="ru-RU" sz="1700" dirty="0" smtClean="0"/>
              <a:t>скоростей  </a:t>
            </a:r>
            <a:r>
              <a:rPr lang="ru-RU" sz="1700" dirty="0"/>
              <a:t>распространения  упругих  колебаний  и  удельных  электрических  сопротивлений </a:t>
            </a:r>
            <a:r>
              <a:rPr lang="ru-RU" sz="1700" dirty="0" smtClean="0"/>
              <a:t>дают </a:t>
            </a:r>
            <a:r>
              <a:rPr lang="ru-RU" sz="1700" dirty="0"/>
              <a:t>возможность контролировать процесс консолидации рыхлого материала. Оценка </a:t>
            </a:r>
            <a:r>
              <a:rPr lang="ru-RU" sz="1700" dirty="0" smtClean="0"/>
              <a:t>этого </a:t>
            </a:r>
            <a:r>
              <a:rPr lang="ru-RU" sz="1700" dirty="0"/>
              <a:t>процесса ведется не дискретно в отдельных точках, а для некоторых выбираемых </a:t>
            </a:r>
            <a:r>
              <a:rPr lang="ru-RU" sz="1700" dirty="0" smtClean="0"/>
              <a:t>по </a:t>
            </a:r>
            <a:r>
              <a:rPr lang="ru-RU" sz="1700" dirty="0"/>
              <a:t>желанию экспериментатора объемов возводимого сооружения. Режимные </a:t>
            </a:r>
            <a:r>
              <a:rPr lang="ru-RU" sz="1700" dirty="0" smtClean="0"/>
              <a:t>наблюдения </a:t>
            </a:r>
            <a:r>
              <a:rPr lang="ru-RU" sz="1700" dirty="0"/>
              <a:t>проводятся как с поверхности сооружения, так и во внутренних его точках, начиная </a:t>
            </a:r>
            <a:r>
              <a:rPr lang="ru-RU" sz="1700" dirty="0" smtClean="0"/>
              <a:t>от </a:t>
            </a:r>
            <a:r>
              <a:rPr lang="ru-RU" sz="1700" dirty="0"/>
              <a:t>нулевого цикла и до конца отсыпки. Таким образом, по мере проходов </a:t>
            </a:r>
            <a:r>
              <a:rPr lang="ru-RU" sz="1700" dirty="0" smtClean="0"/>
              <a:t>грунтоуплотняющих  </a:t>
            </a:r>
            <a:r>
              <a:rPr lang="ru-RU" sz="1700" dirty="0"/>
              <a:t>катков,  можно  оперативно  контролировать  и  уточнять  технологические  </a:t>
            </a:r>
            <a:r>
              <a:rPr lang="ru-RU" sz="1700" dirty="0" smtClean="0"/>
              <a:t>данные </a:t>
            </a:r>
            <a:r>
              <a:rPr lang="ru-RU" sz="1700" dirty="0"/>
              <a:t>о толще уплотняемых слоев</a:t>
            </a:r>
            <a:r>
              <a:rPr lang="ru-RU" sz="1700" dirty="0" smtClean="0"/>
              <a:t>.</a:t>
            </a:r>
          </a:p>
          <a:p>
            <a:pPr algn="just"/>
            <a:r>
              <a:rPr lang="ru-RU" sz="1700" dirty="0" smtClean="0"/>
              <a:t>	Для </a:t>
            </a:r>
            <a:r>
              <a:rPr lang="ru-RU" sz="1700" dirty="0"/>
              <a:t>той же цели используются ядерно-физические и некоторые другие методы. </a:t>
            </a:r>
            <a:r>
              <a:rPr lang="ru-RU" sz="1700" dirty="0" smtClean="0"/>
              <a:t>Одновременно </a:t>
            </a:r>
            <a:r>
              <a:rPr lang="ru-RU" sz="1700" dirty="0"/>
              <a:t>ведутся наблюдения за развитием порового давления, возникающего в теле плотины в процессе ее возведения, что нередко позволяет вносить необходимые уточнения в конструкцию сооружения и технологию укладки материала ядра. </a:t>
            </a:r>
          </a:p>
          <a:p>
            <a:pPr algn="just"/>
            <a:r>
              <a:rPr lang="ru-RU" sz="1700" dirty="0" smtClean="0"/>
              <a:t>	Таким  </a:t>
            </a:r>
            <a:r>
              <a:rPr lang="ru-RU" sz="1700" dirty="0"/>
              <a:t>образом,  создается  как  бы  замкнутый  технологический  цикл:  геофизические методы дают возможность разведывать месторождения строительных материалов, позволяют определять качество этих материалов и, наконец, контролируют их переработку и превращение непосредственно в конструктивные элементы сооружения.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355526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004" y="124383"/>
            <a:ext cx="8877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Использование геофизических методов при наблюдениях за работой инженерных </a:t>
            </a:r>
          </a:p>
          <a:p>
            <a:r>
              <a:rPr lang="ru-RU" b="1" dirty="0"/>
              <a:t>сооружений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004" y="770714"/>
            <a:ext cx="8877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Это </a:t>
            </a:r>
            <a:r>
              <a:rPr lang="ru-RU" dirty="0"/>
              <a:t>направление так же, как и наблюдения в процессе строительства, является </a:t>
            </a:r>
            <a:r>
              <a:rPr lang="ru-RU" dirty="0" smtClean="0"/>
              <a:t>сравнительно </a:t>
            </a:r>
            <a:r>
              <a:rPr lang="ru-RU" dirty="0"/>
              <a:t>новым в инженерной геофизике. Оно формируется в наши дни, причем </a:t>
            </a:r>
            <a:r>
              <a:rPr lang="ru-RU" dirty="0" smtClean="0"/>
              <a:t>непрерывно  </a:t>
            </a:r>
            <a:r>
              <a:rPr lang="ru-RU" dirty="0"/>
              <a:t>выявляются  все  новые  области, где эти методы могут с успехом применяться. </a:t>
            </a:r>
          </a:p>
          <a:p>
            <a:pPr algn="just"/>
            <a:r>
              <a:rPr lang="ru-RU" dirty="0" smtClean="0"/>
              <a:t>	Рассматриваемое </a:t>
            </a:r>
            <a:r>
              <a:rPr lang="ru-RU" dirty="0"/>
              <a:t>направление нельзя анализировать вне другой проблемы </a:t>
            </a:r>
            <a:r>
              <a:rPr lang="ru-RU" dirty="0" smtClean="0"/>
              <a:t>–применение </a:t>
            </a:r>
            <a:r>
              <a:rPr lang="ru-RU" dirty="0"/>
              <a:t>геофизических методов для наблюдения за воздействием инженерной деятельности </a:t>
            </a:r>
            <a:r>
              <a:rPr lang="ru-RU" dirty="0" smtClean="0"/>
              <a:t>человека </a:t>
            </a:r>
            <a:r>
              <a:rPr lang="ru-RU" dirty="0"/>
              <a:t>на геологическую среду.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b="1" dirty="0"/>
              <a:t>Наблюдения  за  работой  гидротехнических  сооружений. </a:t>
            </a:r>
            <a:endParaRPr lang="ru-RU" b="1" dirty="0" smtClean="0"/>
          </a:p>
          <a:p>
            <a:pPr algn="just"/>
            <a:r>
              <a:rPr lang="ru-RU" dirty="0" smtClean="0"/>
              <a:t>	На </a:t>
            </a:r>
            <a:r>
              <a:rPr lang="ru-RU" dirty="0"/>
              <a:t>плотинах и территориях, примыкающих к водохранилищам, для </a:t>
            </a:r>
            <a:r>
              <a:rPr lang="ru-RU" dirty="0" smtClean="0"/>
              <a:t>систематических  </a:t>
            </a:r>
            <a:r>
              <a:rPr lang="ru-RU" dirty="0"/>
              <a:t>наблюдений  за  поведением  уровня  подземных  вод  при  разных  режимах  работы </a:t>
            </a:r>
            <a:r>
              <a:rPr lang="ru-RU" dirty="0" smtClean="0"/>
              <a:t>гидротехнических </a:t>
            </a:r>
            <a:r>
              <a:rPr lang="ru-RU" dirty="0"/>
              <a:t>сооружений используются сейсмический метод преломленных волн </a:t>
            </a:r>
            <a:r>
              <a:rPr lang="ru-RU" dirty="0" smtClean="0"/>
              <a:t>и </a:t>
            </a:r>
            <a:r>
              <a:rPr lang="ru-RU" dirty="0"/>
              <a:t>электрические зондирования. При наличии буровых скважин в них проводятся </a:t>
            </a:r>
            <a:r>
              <a:rPr lang="ru-RU" dirty="0" smtClean="0"/>
              <a:t>специальные </a:t>
            </a:r>
            <a:r>
              <a:rPr lang="ru-RU" dirty="0"/>
              <a:t>геофизические наблюдения, позволяющие оценивать действительную скорость </a:t>
            </a:r>
            <a:r>
              <a:rPr lang="ru-RU" dirty="0" smtClean="0"/>
              <a:t>подземных </a:t>
            </a:r>
            <a:r>
              <a:rPr lang="ru-RU" dirty="0"/>
              <a:t>вод, скорость фильтрации и некоторые другие гидрогеологические </a:t>
            </a:r>
            <a:r>
              <a:rPr lang="ru-RU" dirty="0" smtClean="0"/>
              <a:t>характеристики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7516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50" y="76617"/>
            <a:ext cx="89058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Наблюдения </a:t>
            </a:r>
            <a:r>
              <a:rPr lang="ru-RU" b="1" dirty="0"/>
              <a:t>на дорогах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Взаимодействие </a:t>
            </a:r>
            <a:r>
              <a:rPr lang="ru-RU" dirty="0"/>
              <a:t>дорог с окружающей средой формируется </a:t>
            </a:r>
            <a:r>
              <a:rPr lang="ru-RU" dirty="0" smtClean="0"/>
              <a:t>под </a:t>
            </a:r>
            <a:r>
              <a:rPr lang="ru-RU" dirty="0"/>
              <a:t>воздействием геологической обстановки в пределах трассы, поведения </a:t>
            </a:r>
            <a:r>
              <a:rPr lang="ru-RU" dirty="0" smtClean="0"/>
              <a:t>поверхностных </a:t>
            </a:r>
            <a:r>
              <a:rPr lang="ru-RU" dirty="0"/>
              <a:t>и подземных вод, климата, а также вида транспорта и интенсивности движения. </a:t>
            </a:r>
            <a:r>
              <a:rPr lang="ru-RU" dirty="0" smtClean="0"/>
              <a:t>В </a:t>
            </a:r>
            <a:r>
              <a:rPr lang="ru-RU" dirty="0"/>
              <a:t>результате в искусственных и естественных грунтах, подстилающих полотно </a:t>
            </a:r>
            <a:r>
              <a:rPr lang="ru-RU" dirty="0" smtClean="0"/>
              <a:t>железных </a:t>
            </a:r>
            <a:r>
              <a:rPr lang="ru-RU" dirty="0"/>
              <a:t>и шоссейных дорог, происходят сложные процессы, многие из которых </a:t>
            </a:r>
            <a:r>
              <a:rPr lang="ru-RU" dirty="0" smtClean="0"/>
              <a:t>представляют </a:t>
            </a:r>
            <a:r>
              <a:rPr lang="ru-RU" dirty="0"/>
              <a:t>опасность для сооружения. Их изучение при помощи бурения не всегда </a:t>
            </a:r>
            <a:r>
              <a:rPr lang="ru-RU" dirty="0" smtClean="0"/>
              <a:t>эффективно</a:t>
            </a:r>
            <a:r>
              <a:rPr lang="ru-RU" dirty="0"/>
              <a:t>. Это обстоятельство привело к тому, что в течение двух последних десятилетий </a:t>
            </a:r>
            <a:r>
              <a:rPr lang="ru-RU" dirty="0" smtClean="0"/>
              <a:t>для </a:t>
            </a:r>
            <a:r>
              <a:rPr lang="ru-RU" dirty="0"/>
              <a:t>обследования дорог систематически пользуются геофизическими методами. Чаще </a:t>
            </a:r>
            <a:r>
              <a:rPr lang="ru-RU" dirty="0" smtClean="0"/>
              <a:t>всего </a:t>
            </a:r>
            <a:r>
              <a:rPr lang="ru-RU" dirty="0"/>
              <a:t>их используют на железных дорогах, где они позволяют: 1) определять мощность </a:t>
            </a:r>
            <a:r>
              <a:rPr lang="ru-RU" dirty="0" smtClean="0"/>
              <a:t>и </a:t>
            </a:r>
            <a:r>
              <a:rPr lang="ru-RU" dirty="0"/>
              <a:t>степень однородности дренажного слоя грунта; 2) расчленять тело насыпи по </a:t>
            </a:r>
            <a:r>
              <a:rPr lang="ru-RU" dirty="0" smtClean="0"/>
              <a:t>литологическому  </a:t>
            </a:r>
            <a:r>
              <a:rPr lang="ru-RU" dirty="0"/>
              <a:t>составу  и  состоянию  грунтов;  3)  находить  локальные  неоднородности  и  в </a:t>
            </a:r>
            <a:r>
              <a:rPr lang="ru-RU" dirty="0" smtClean="0"/>
              <a:t>первую  </a:t>
            </a:r>
            <a:r>
              <a:rPr lang="ru-RU" dirty="0"/>
              <a:t>очередь  балластные  корыта,  грязевые  мешки;  4)  определять  осадку  подошвы </a:t>
            </a:r>
            <a:r>
              <a:rPr lang="ru-RU" dirty="0" smtClean="0"/>
              <a:t>насыпи</a:t>
            </a:r>
            <a:r>
              <a:rPr lang="ru-RU" dirty="0"/>
              <a:t>, возведенной на слабых грунтах (илах, торфе, сапропелях и т. д.).</a:t>
            </a:r>
          </a:p>
        </p:txBody>
      </p:sp>
    </p:spTree>
    <p:extLst>
      <p:ext uri="{BB962C8B-B14F-4D97-AF65-F5344CB8AC3E}">
        <p14:creationId xmlns:p14="http://schemas.microsoft.com/office/powerpoint/2010/main" val="462481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6225" y="97959"/>
            <a:ext cx="867727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Наблюдения  за  состоянием  трубопроводных  систем.  </a:t>
            </a:r>
            <a:r>
              <a:rPr lang="ru-RU" dirty="0"/>
              <a:t>Трубопроводные  системы  – </a:t>
            </a:r>
          </a:p>
          <a:p>
            <a:pPr algn="just"/>
            <a:r>
              <a:rPr lang="ru-RU" dirty="0"/>
              <a:t>основное транспортное средство, позволяющее доставлять большие количества нефти и </a:t>
            </a:r>
            <a:r>
              <a:rPr lang="ru-RU" dirty="0" smtClean="0"/>
              <a:t>газа  </a:t>
            </a:r>
            <a:r>
              <a:rPr lang="ru-RU" dirty="0"/>
              <a:t>от  мест  их  извлечения  из  недр  земли  до  потребителя.  Практика  показывает,  что </a:t>
            </a:r>
            <a:r>
              <a:rPr lang="ru-RU" dirty="0" smtClean="0"/>
              <a:t>чаще  </a:t>
            </a:r>
            <a:r>
              <a:rPr lang="ru-RU" dirty="0"/>
              <a:t>всего  причиной  нарушения  их  работы  является  коррозия  металлических  труб. </a:t>
            </a:r>
            <a:r>
              <a:rPr lang="ru-RU" dirty="0" smtClean="0"/>
              <a:t>Определять </a:t>
            </a:r>
            <a:r>
              <a:rPr lang="ru-RU" dirty="0"/>
              <a:t>места коррозионного повреждения помогают электрометрические методы. </a:t>
            </a:r>
            <a:r>
              <a:rPr lang="ru-RU" dirty="0" smtClean="0"/>
              <a:t>Участки  </a:t>
            </a:r>
            <a:r>
              <a:rPr lang="ru-RU" dirty="0"/>
              <a:t>положительных  аномалий  электрических  потенциалов,  соответствующие  так </a:t>
            </a:r>
            <a:r>
              <a:rPr lang="ru-RU" dirty="0" smtClean="0"/>
              <a:t>называемым  </a:t>
            </a:r>
            <a:r>
              <a:rPr lang="ru-RU" dirty="0"/>
              <a:t>анодным  зонам,  рассматриваются  как  наиболее  опасные,  т.  е.  такие,  где </a:t>
            </a:r>
            <a:r>
              <a:rPr lang="ru-RU" dirty="0" smtClean="0"/>
              <a:t>профилактические  </a:t>
            </a:r>
            <a:r>
              <a:rPr lang="ru-RU" dirty="0"/>
              <a:t>ремонтные  работы  должны  быть  предприняты  в  первую  очередь. </a:t>
            </a:r>
            <a:r>
              <a:rPr lang="ru-RU" dirty="0" smtClean="0"/>
              <a:t>Задачи </a:t>
            </a:r>
            <a:r>
              <a:rPr lang="ru-RU" dirty="0"/>
              <a:t>подобного рода с успехом решаются во многих странах мира. </a:t>
            </a:r>
            <a:endParaRPr lang="ru-RU" dirty="0" smtClean="0"/>
          </a:p>
          <a:p>
            <a:endParaRPr lang="ru-RU" dirty="0"/>
          </a:p>
          <a:p>
            <a:pPr algn="just"/>
            <a:r>
              <a:rPr lang="ru-RU" b="1" dirty="0"/>
              <a:t>Оперативный  горно-геологический  контроль  при  эксплуатационных  работах  в </a:t>
            </a:r>
          </a:p>
          <a:p>
            <a:pPr algn="just"/>
            <a:r>
              <a:rPr lang="ru-RU" b="1" dirty="0"/>
              <a:t>шахтах. </a:t>
            </a:r>
            <a:r>
              <a:rPr lang="ru-RU" dirty="0"/>
              <a:t>Эффективность работы современных механизмов при добыче угля и ряда </a:t>
            </a:r>
            <a:r>
              <a:rPr lang="ru-RU" dirty="0" smtClean="0"/>
              <a:t>других </a:t>
            </a:r>
            <a:r>
              <a:rPr lang="ru-RU" dirty="0"/>
              <a:t>полезных ископаемых резко снижается в случае различного рода нарушений </a:t>
            </a:r>
            <a:r>
              <a:rPr lang="ru-RU" dirty="0" smtClean="0"/>
              <a:t>продуктивного </a:t>
            </a:r>
            <a:r>
              <a:rPr lang="ru-RU" dirty="0"/>
              <a:t>пласта. Эти нарушения могут быть связаны с выступами в подошве и </a:t>
            </a:r>
            <a:r>
              <a:rPr lang="ru-RU" dirty="0" smtClean="0"/>
              <a:t>кровле  </a:t>
            </a:r>
            <a:r>
              <a:rPr lang="ru-RU" dirty="0"/>
              <a:t>вмещающих  пород,  литологическим  замещением  полезного  ископаемого,  </a:t>
            </a:r>
            <a:r>
              <a:rPr lang="ru-RU" dirty="0" smtClean="0"/>
              <a:t>проявлениями  </a:t>
            </a:r>
            <a:r>
              <a:rPr lang="ru-RU" dirty="0"/>
              <a:t>карста  и  многими  другими  причинами.  В  такой  неблагоприятной  обстановке </a:t>
            </a:r>
            <a:r>
              <a:rPr lang="ru-RU" dirty="0" smtClean="0"/>
              <a:t>возможны </a:t>
            </a:r>
            <a:r>
              <a:rPr lang="ru-RU" dirty="0"/>
              <a:t>аварии горнодобывающей техники, влекущие за собой длительный простой </a:t>
            </a:r>
            <a:r>
              <a:rPr lang="ru-RU" dirty="0" smtClean="0"/>
              <a:t>в </a:t>
            </a:r>
            <a:r>
              <a:rPr lang="ru-RU" dirty="0"/>
              <a:t>работах и большие экономические потери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Изложенное </a:t>
            </a:r>
            <a:r>
              <a:rPr lang="ru-RU" dirty="0"/>
              <a:t>свидетельствует о больших возможностях геофизических методов при </a:t>
            </a:r>
          </a:p>
          <a:p>
            <a:pPr algn="just"/>
            <a:r>
              <a:rPr lang="ru-RU" dirty="0"/>
              <a:t>наблюдениях за работой разнообразных по своему назначению инженерных </a:t>
            </a:r>
            <a:r>
              <a:rPr lang="ru-RU" dirty="0" smtClean="0"/>
              <a:t>сооружений</a:t>
            </a:r>
            <a:r>
              <a:rPr lang="ru-RU" dirty="0"/>
              <a:t>. Подобные наблюдения, как уже указывалось, непосредственно связаны с </a:t>
            </a:r>
            <a:r>
              <a:rPr lang="ru-RU" dirty="0" smtClean="0"/>
              <a:t>проблемой </a:t>
            </a:r>
            <a:r>
              <a:rPr lang="ru-RU" dirty="0"/>
              <a:t>изучения техногенного воздействия на геологическую среду, а следовательно, и с </a:t>
            </a:r>
            <a:r>
              <a:rPr lang="ru-RU" dirty="0" smtClean="0"/>
              <a:t>ее </a:t>
            </a:r>
            <a:r>
              <a:rPr lang="ru-RU" dirty="0"/>
              <a:t>охраной.</a:t>
            </a:r>
          </a:p>
        </p:txBody>
      </p:sp>
    </p:spTree>
    <p:extLst>
      <p:ext uri="{BB962C8B-B14F-4D97-AF65-F5344CB8AC3E}">
        <p14:creationId xmlns:p14="http://schemas.microsoft.com/office/powerpoint/2010/main" val="920422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317" y="58652"/>
            <a:ext cx="86618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Использование геофизических методов при охране геологической среды </a:t>
            </a:r>
          </a:p>
          <a:p>
            <a:r>
              <a:rPr lang="ru-RU" dirty="0"/>
              <a:t> </a:t>
            </a:r>
          </a:p>
          <a:p>
            <a:pPr algn="just"/>
            <a:r>
              <a:rPr lang="ru-RU" dirty="0" smtClean="0"/>
              <a:t>	Охрана </a:t>
            </a:r>
            <a:r>
              <a:rPr lang="ru-RU" dirty="0"/>
              <a:t>геологической среды столь же актуальна в наши дни, как и охрана воздушного </a:t>
            </a:r>
            <a:r>
              <a:rPr lang="ru-RU" dirty="0" smtClean="0"/>
              <a:t>и </a:t>
            </a:r>
            <a:r>
              <a:rPr lang="ru-RU" dirty="0"/>
              <a:t>водного пространства. Ею занимаются специалисты в области инженерной геологии, </a:t>
            </a:r>
            <a:r>
              <a:rPr lang="ru-RU" dirty="0" smtClean="0"/>
              <a:t>гидрогеологии</a:t>
            </a:r>
            <a:r>
              <a:rPr lang="ru-RU" dirty="0"/>
              <a:t>, геохимии и ряда других областей наук о Земле. Естественно, что </a:t>
            </a:r>
            <a:r>
              <a:rPr lang="ru-RU" dirty="0" smtClean="0"/>
              <a:t>геофизики </a:t>
            </a:r>
            <a:r>
              <a:rPr lang="ru-RU" dirty="0"/>
              <a:t>не могли долго оставаться в стороне от этой животрепещущей проблемы. </a:t>
            </a:r>
          </a:p>
          <a:p>
            <a:pPr algn="just"/>
            <a:r>
              <a:rPr lang="ru-RU" dirty="0" smtClean="0"/>
              <a:t>	Методы</a:t>
            </a:r>
            <a:r>
              <a:rPr lang="ru-RU" dirty="0"/>
              <a:t>,  основанные  на  изучении  физических  полей,  обеспечивают  </a:t>
            </a:r>
            <a:r>
              <a:rPr lang="ru-RU" dirty="0" smtClean="0"/>
              <a:t>наибольшую </a:t>
            </a:r>
            <a:r>
              <a:rPr lang="ru-RU" dirty="0"/>
              <a:t>пространственную и временную плотность наблюдений, что является </a:t>
            </a:r>
            <a:r>
              <a:rPr lang="ru-RU" dirty="0" smtClean="0"/>
              <a:t>существенным  </a:t>
            </a:r>
            <a:r>
              <a:rPr lang="ru-RU" dirty="0"/>
              <a:t>положительным  моментом  при  изучении  антропогенной  нагрузки  на  </a:t>
            </a:r>
            <a:r>
              <a:rPr lang="ru-RU" dirty="0" smtClean="0"/>
              <a:t>геологическую </a:t>
            </a:r>
            <a:r>
              <a:rPr lang="ru-RU" dirty="0"/>
              <a:t>среду. Кроме того, геофизик имеет возможность по своему усмотрению в </a:t>
            </a:r>
            <a:r>
              <a:rPr lang="ru-RU" dirty="0" smtClean="0"/>
              <a:t>широких </a:t>
            </a:r>
            <a:r>
              <a:rPr lang="ru-RU" dirty="0"/>
              <a:t>пределах варьировать объемы горных пород, вовлекаемых в эксперимент. При этом </a:t>
            </a:r>
            <a:r>
              <a:rPr lang="ru-RU" dirty="0" smtClean="0"/>
              <a:t>их  </a:t>
            </a:r>
            <a:r>
              <a:rPr lang="ru-RU" dirty="0" err="1"/>
              <a:t>сплошность</a:t>
            </a:r>
            <a:r>
              <a:rPr lang="ru-RU" dirty="0"/>
              <a:t>  не  нарушается,  что  позволяет  обоснованно  сопоставлять  результаты </a:t>
            </a:r>
            <a:r>
              <a:rPr lang="ru-RU" dirty="0" smtClean="0"/>
              <a:t>разнесенных </a:t>
            </a:r>
            <a:r>
              <a:rPr lang="ru-RU" dirty="0"/>
              <a:t>во времени наблюдений. </a:t>
            </a:r>
          </a:p>
          <a:p>
            <a:pPr algn="just"/>
            <a:r>
              <a:rPr lang="ru-RU" dirty="0" smtClean="0"/>
              <a:t>	Основными </a:t>
            </a:r>
            <a:r>
              <a:rPr lang="ru-RU" dirty="0"/>
              <a:t>задачами геофизических методов являются: 1) районирование </a:t>
            </a:r>
            <a:r>
              <a:rPr lang="ru-RU" dirty="0" smtClean="0"/>
              <a:t>территорий  </a:t>
            </a:r>
            <a:r>
              <a:rPr lang="ru-RU" dirty="0"/>
              <a:t>по  признаку  чувствительности  горных  пород  к  различным  видам  загрязнения;  2) </a:t>
            </a:r>
            <a:r>
              <a:rPr lang="ru-RU" dirty="0" smtClean="0"/>
              <a:t>нахождение </a:t>
            </a:r>
            <a:r>
              <a:rPr lang="ru-RU" dirty="0"/>
              <a:t>очагов загрязнения и определение границ распространения этого </a:t>
            </a:r>
            <a:r>
              <a:rPr lang="ru-RU" dirty="0" smtClean="0"/>
              <a:t>загрязнения</a:t>
            </a:r>
            <a:r>
              <a:rPr lang="ru-RU" dirty="0"/>
              <a:t>; 3) получение количественных показателей, характеризующих степень воздействия </a:t>
            </a:r>
            <a:r>
              <a:rPr lang="ru-RU" dirty="0" smtClean="0"/>
              <a:t>загрязнителя </a:t>
            </a:r>
            <a:r>
              <a:rPr lang="ru-RU" dirty="0"/>
              <a:t>на геологическую среду; оценка тенденций развития загрязнения с </a:t>
            </a:r>
            <a:r>
              <a:rPr lang="ru-RU" dirty="0" smtClean="0"/>
              <a:t>течением </a:t>
            </a:r>
            <a:r>
              <a:rPr lang="ru-RU" dirty="0"/>
              <a:t>времени; 5) прогноз воздействия антропогенной деятельности на конкретные </a:t>
            </a:r>
            <a:r>
              <a:rPr lang="ru-RU" dirty="0" smtClean="0"/>
              <a:t>экосистемы</a:t>
            </a:r>
            <a:r>
              <a:rPr lang="ru-RU" dirty="0"/>
              <a:t>. </a:t>
            </a:r>
          </a:p>
          <a:p>
            <a:pPr algn="just"/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554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504" y="1160658"/>
            <a:ext cx="871173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1)  </a:t>
            </a:r>
            <a:r>
              <a:rPr lang="ru-RU" b="1" dirty="0"/>
              <a:t>исследования,  проводимые  для  обоснования  проектов строительства; </a:t>
            </a:r>
          </a:p>
          <a:p>
            <a:pPr algn="just"/>
            <a:r>
              <a:rPr lang="ru-RU" dirty="0"/>
              <a:t>-  построение  структурной    модели    участка  будущего </a:t>
            </a:r>
            <a:r>
              <a:rPr lang="ru-RU" dirty="0" smtClean="0"/>
              <a:t>строительства</a:t>
            </a:r>
            <a:r>
              <a:rPr lang="ru-RU" dirty="0"/>
              <a:t>, </a:t>
            </a:r>
          </a:p>
          <a:p>
            <a:pPr algn="just"/>
            <a:r>
              <a:rPr lang="ru-RU" dirty="0"/>
              <a:t>-  изучение  водно-физических  и  физико-механических </a:t>
            </a:r>
            <a:r>
              <a:rPr lang="ru-RU" dirty="0" smtClean="0"/>
              <a:t>свойств </a:t>
            </a:r>
            <a:r>
              <a:rPr lang="ru-RU" dirty="0"/>
              <a:t>горных пород, </a:t>
            </a:r>
          </a:p>
          <a:p>
            <a:pPr algn="just"/>
            <a:r>
              <a:rPr lang="ru-RU" dirty="0"/>
              <a:t>- гидрогеологические исследования, </a:t>
            </a:r>
          </a:p>
          <a:p>
            <a:pPr algn="just"/>
            <a:r>
              <a:rPr lang="ru-RU" dirty="0"/>
              <a:t>-  изучение  экзогенных  физико-геологических  явлений  и </a:t>
            </a:r>
            <a:r>
              <a:rPr lang="ru-RU" dirty="0" smtClean="0"/>
              <a:t>процессов</a:t>
            </a:r>
            <a:r>
              <a:rPr lang="ru-RU" dirty="0"/>
              <a:t>, </a:t>
            </a:r>
          </a:p>
          <a:p>
            <a:pPr algn="just"/>
            <a:r>
              <a:rPr lang="ru-RU" dirty="0"/>
              <a:t>- разведка месторождений строительных материалов,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археологические </a:t>
            </a:r>
            <a:r>
              <a:rPr lang="ru-RU" dirty="0"/>
              <a:t>исследования.  </a:t>
            </a:r>
            <a:endParaRPr lang="ru-RU" dirty="0" smtClean="0"/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algn="just"/>
            <a:r>
              <a:rPr lang="ru-RU" dirty="0" smtClean="0"/>
              <a:t> </a:t>
            </a:r>
            <a:endParaRPr lang="ru-RU" dirty="0"/>
          </a:p>
          <a:p>
            <a:pPr algn="just"/>
            <a:r>
              <a:rPr lang="ru-RU" dirty="0"/>
              <a:t>2)  </a:t>
            </a:r>
            <a:r>
              <a:rPr lang="ru-RU" b="1" dirty="0"/>
              <a:t>исследования,  способствующие  успешному  проведению </a:t>
            </a:r>
            <a:r>
              <a:rPr lang="ru-RU" b="1" dirty="0" smtClean="0"/>
              <a:t>самого </a:t>
            </a:r>
            <a:r>
              <a:rPr lang="ru-RU" b="1" dirty="0"/>
              <a:t>строительства; </a:t>
            </a:r>
          </a:p>
          <a:p>
            <a:pPr algn="just"/>
            <a:r>
              <a:rPr lang="ru-RU" dirty="0"/>
              <a:t>- уточнение физико-геологической модели участка </a:t>
            </a:r>
            <a:r>
              <a:rPr lang="ru-RU" dirty="0" smtClean="0"/>
              <a:t>строительства</a:t>
            </a:r>
            <a:r>
              <a:rPr lang="ru-RU" dirty="0"/>
              <a:t>, </a:t>
            </a:r>
          </a:p>
          <a:p>
            <a:pPr algn="just"/>
            <a:r>
              <a:rPr lang="ru-RU" dirty="0"/>
              <a:t>- исследования при освоении подземного пространства, </a:t>
            </a:r>
          </a:p>
          <a:p>
            <a:pPr algn="just"/>
            <a:r>
              <a:rPr lang="ru-RU" dirty="0"/>
              <a:t>- наблюдения за инженерно-геологическими явлениями и </a:t>
            </a:r>
            <a:r>
              <a:rPr lang="ru-RU" dirty="0" smtClean="0"/>
              <a:t>процессами</a:t>
            </a:r>
            <a:r>
              <a:rPr lang="ru-RU" dirty="0"/>
              <a:t>, </a:t>
            </a:r>
          </a:p>
          <a:p>
            <a:pPr algn="just"/>
            <a:r>
              <a:rPr lang="ru-RU" dirty="0"/>
              <a:t>- контроль  качества технической мелиорацией грунтов, </a:t>
            </a:r>
          </a:p>
          <a:p>
            <a:pPr algn="just"/>
            <a:r>
              <a:rPr lang="ru-RU" dirty="0"/>
              <a:t>- контроль за изменением свойств строительных </a:t>
            </a:r>
            <a:r>
              <a:rPr lang="ru-RU" dirty="0" smtClean="0"/>
              <a:t>материалов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18721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131" y="380364"/>
            <a:ext cx="87366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Решение  </a:t>
            </a:r>
            <a:r>
              <a:rPr lang="ru-RU" dirty="0"/>
              <a:t>всех  или  части  этих  задач  позволяет  создавать  динамические  физико-геологические модели изучаемых территорий, удовлетворяющие требованиям формирования  инженерно-  геологического  мониторинга.  Сбор  геофизической  информации для построения действенного мониторинга отличается рядом специфических особенностей,  которые  ограничивают  возможность  заимствования  приемов,  разработанных  в процессе ранее проводившихся геофизических исследований. Эти особенности связаны в первую очередь с необходимостью проведения наблюдений в условиях урбанизированных и сильно измененных человеческой деятельностью территорий с характерным для них высоким уровнем техногенных помех. </a:t>
            </a:r>
          </a:p>
          <a:p>
            <a:pPr algn="just"/>
            <a:r>
              <a:rPr lang="ru-RU" dirty="0"/>
              <a:t>	Использование геофизических методов для целей изучения влияния антропогенной нагрузки на геологическую среду является новой областью их приложения, в которой они в ближайшее время должны найти широкое применение.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2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8" y="1061869"/>
            <a:ext cx="88031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3)  </a:t>
            </a:r>
            <a:r>
              <a:rPr lang="ru-RU" b="1" dirty="0"/>
              <a:t>наблюдения  за  работой  законченных  сооружений  и  наблюдения за </a:t>
            </a:r>
            <a:r>
              <a:rPr lang="ru-RU" b="1" dirty="0" smtClean="0"/>
              <a:t>взаимодействий </a:t>
            </a:r>
            <a:r>
              <a:rPr lang="ru-RU" b="1" dirty="0"/>
              <a:t>их с окружающей средой; </a:t>
            </a:r>
          </a:p>
          <a:p>
            <a:pPr algn="just"/>
            <a:r>
              <a:rPr lang="ru-RU" dirty="0"/>
              <a:t>- наблюдения за работой гидротехнических сооружений, </a:t>
            </a:r>
          </a:p>
          <a:p>
            <a:pPr algn="just"/>
            <a:r>
              <a:rPr lang="ru-RU" dirty="0"/>
              <a:t>- наблюдения на дорогах,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наблюдения  </a:t>
            </a:r>
            <a:r>
              <a:rPr lang="ru-RU" dirty="0"/>
              <a:t>за состоянием трубопроводных систем. </a:t>
            </a:r>
            <a:endParaRPr lang="ru-RU" dirty="0" smtClean="0"/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algn="just"/>
            <a:r>
              <a:rPr lang="ru-RU" dirty="0"/>
              <a:t>4)  </a:t>
            </a:r>
            <a:r>
              <a:rPr lang="ru-RU" b="1" dirty="0"/>
              <a:t>анализ  влияния  антропогенной  нагрузки  на  геологическую среду. </a:t>
            </a:r>
          </a:p>
          <a:p>
            <a:pPr algn="just"/>
            <a:r>
              <a:rPr lang="ru-RU" dirty="0"/>
              <a:t>- районирование территорий по признаку чувствительности горных пород к различным видам загрязнения, </a:t>
            </a:r>
          </a:p>
          <a:p>
            <a:pPr algn="just"/>
            <a:r>
              <a:rPr lang="ru-RU" dirty="0"/>
              <a:t>-  нахождение  очагов  загрязнения  и  определение  границ распространения этого загрязнения, </a:t>
            </a:r>
          </a:p>
          <a:p>
            <a:pPr algn="just"/>
            <a:r>
              <a:rPr lang="ru-RU" dirty="0"/>
              <a:t>- получение количественных показателей, характеризующих  степень    воздействия  загрязнителя  на  геологическую среду, </a:t>
            </a:r>
          </a:p>
          <a:p>
            <a:pPr algn="just"/>
            <a:r>
              <a:rPr lang="ru-RU" dirty="0"/>
              <a:t>- оценка тенденций развития загрязнения с течением времени, </a:t>
            </a:r>
          </a:p>
          <a:p>
            <a:pPr algn="just"/>
            <a:r>
              <a:rPr lang="ru-RU" dirty="0"/>
              <a:t>- прогноз воздействия антропогенной деятельности на конкретные экосистемы.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95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064" y="124520"/>
            <a:ext cx="90359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 каждом  из  этих  направлений  выделяют  большое  число  отдельных  областей </a:t>
            </a:r>
          </a:p>
          <a:p>
            <a:r>
              <a:rPr lang="ru-RU" dirty="0"/>
              <a:t>приложения рассматриваемых методов и многочисленные в той или иной степени </a:t>
            </a:r>
            <a:r>
              <a:rPr lang="ru-RU" dirty="0" smtClean="0"/>
              <a:t>обособленные </a:t>
            </a:r>
            <a:r>
              <a:rPr lang="ru-RU" dirty="0"/>
              <a:t>задачи (рис. 2).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792" y="1315944"/>
            <a:ext cx="3990476" cy="332380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41067" y="4907847"/>
            <a:ext cx="87699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Рис. 2. Инженерно-геофизические исследования на стадиях: проектирования (I), </a:t>
            </a:r>
            <a:r>
              <a:rPr lang="ru-RU" dirty="0" smtClean="0"/>
              <a:t>строительства </a:t>
            </a:r>
            <a:r>
              <a:rPr lang="ru-RU" dirty="0"/>
              <a:t>(II), эксплуатации (III) и при наблюдениях за экологическим </a:t>
            </a:r>
            <a:r>
              <a:rPr lang="ru-RU" dirty="0" smtClean="0"/>
              <a:t>воздействием </a:t>
            </a:r>
            <a:r>
              <a:rPr lang="ru-RU" dirty="0"/>
              <a:t>на </a:t>
            </a:r>
            <a:r>
              <a:rPr lang="ru-RU" dirty="0" smtClean="0"/>
              <a:t>окружающую </a:t>
            </a:r>
            <a:r>
              <a:rPr lang="ru-RU" dirty="0"/>
              <a:t>геологическую среду (IV). </a:t>
            </a:r>
          </a:p>
        </p:txBody>
      </p:sp>
    </p:spTree>
    <p:extLst>
      <p:ext uri="{BB962C8B-B14F-4D97-AF65-F5344CB8AC3E}">
        <p14:creationId xmlns:p14="http://schemas.microsoft.com/office/powerpoint/2010/main" val="98981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633" y="117693"/>
            <a:ext cx="8753301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Решаемые задачи: </a:t>
            </a:r>
            <a:endParaRPr lang="ru-RU" sz="1400" b="1" dirty="0" smtClean="0"/>
          </a:p>
          <a:p>
            <a:pPr algn="just"/>
            <a:r>
              <a:rPr lang="ru-RU" sz="1400" dirty="0" smtClean="0"/>
              <a:t>I-1 </a:t>
            </a:r>
            <a:r>
              <a:rPr lang="ru-RU" sz="1400" dirty="0"/>
              <a:t>- определение положения, размеров и формы геологических тел в пределах изучаемой площади, I-2 - изучение физических свойств и состояния горных пород, слагающих отдельные тела и массивы пород в области воздействия на них проектируемого сооружения, I-3 - изучение условий залегания, движения, температуры и минерализации подземных вод на .территории исследований. I-4 - анализ распределения в пространстве и во времени физических полей с точки зрения возможного их воздействия на будущие сооружения, I-5 - поиски, разведка и определение качества строительных материалов на площади, определяемой экономическими соображениями, I-6 - картирование и изучение памятников материальной культуры в пределах территории строительства и области воздействия сооружения; </a:t>
            </a:r>
            <a:endParaRPr lang="ru-RU" sz="1400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dirty="0" smtClean="0"/>
              <a:t>II-1 </a:t>
            </a:r>
            <a:r>
              <a:rPr lang="ru-RU" sz="1400" dirty="0"/>
              <a:t>- уточнение вопросов 1, 2, 3, 4, 5, 6, решаемых на стадии проектирования, II-2 - разнообразные по назначению и способам выполнения наблюдения, обеспечивающие безаварийность проходки тоннелей и других горных выработок, II-3 - анализ изменений, происходящих в геологической среде под влиянием </a:t>
            </a:r>
          </a:p>
          <a:p>
            <a:pPr algn="just"/>
            <a:r>
              <a:rPr lang="ru-RU" sz="1400" dirty="0"/>
              <a:t>строительства, II-4 - наблюдения за качеством проведения технической мелиорации грунтов, II-5 - контроль за изменением свойств к состояния строительных материалов, II-6 - установка геофизических датчиков для проведения долговременных режимных наблюдений за явлениями и процессами, происходящими в геологической среде и в самом сооружении; </a:t>
            </a:r>
            <a:endParaRPr lang="ru-RU" sz="1400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dirty="0" smtClean="0"/>
              <a:t>III-1 </a:t>
            </a:r>
            <a:r>
              <a:rPr lang="ru-RU" sz="1400" dirty="0"/>
              <a:t>- создание физико-геологической модели области сочленения сооружения с окружающей геологической средой, III-2 - наблюдения за возникновением и развитием в окружающей геологической среде инженерно-геологических явлений и процессов, III-3 - наблюдения за возникновением и развитием процессов и явлении непосредственно в самом инженерном сооружении, III-4 - исследования в шахтах, обеспечивающие эффективную п безаварийную эксплуатацию горной техники при разработке полезных ископаемых; </a:t>
            </a:r>
            <a:endParaRPr lang="ru-RU" sz="1400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dirty="0" smtClean="0"/>
              <a:t>IV-1 </a:t>
            </a:r>
            <a:r>
              <a:rPr lang="ru-RU" sz="1400" dirty="0"/>
              <a:t>- выделение составляющих, вызванных антропогенной нагрузкой на фоне природного тренда, IV-2 - определение основных очагов загрязнения и ранжирование их воздействия на окружающую среду, IV-3 - создание постоянно действующего геофизического мониторинга, позволяющего осуществлять кратковременное и долгосрочное прогнозирование влияния антропогенной нагрузки на геологическую среду и регулировать режим эксплуатации сооружений</a:t>
            </a:r>
          </a:p>
        </p:txBody>
      </p:sp>
    </p:spTree>
    <p:extLst>
      <p:ext uri="{BB962C8B-B14F-4D97-AF65-F5344CB8AC3E}">
        <p14:creationId xmlns:p14="http://schemas.microsoft.com/office/powerpoint/2010/main" val="280327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2" y="426872"/>
            <a:ext cx="86036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Как </a:t>
            </a:r>
            <a:r>
              <a:rPr lang="ru-RU" dirty="0"/>
              <a:t>уже указывалось, впервые геофизические методы были применены для </a:t>
            </a:r>
            <a:r>
              <a:rPr lang="ru-RU" dirty="0" smtClean="0"/>
              <a:t>выбора </a:t>
            </a:r>
            <a:r>
              <a:rPr lang="ru-RU" dirty="0"/>
              <a:t>створов плотин еще в 1929 – 1930 гг. Таким образом, их использование на стадии </a:t>
            </a:r>
            <a:r>
              <a:rPr lang="ru-RU" dirty="0" smtClean="0"/>
              <a:t>проектирования  </a:t>
            </a:r>
            <a:r>
              <a:rPr lang="ru-RU" dirty="0"/>
              <a:t>является  наиболее  сложившейся  областью  инженерной  </a:t>
            </a:r>
            <a:r>
              <a:rPr lang="ru-RU" dirty="0" smtClean="0"/>
              <a:t>геофизики</a:t>
            </a:r>
            <a:r>
              <a:rPr lang="ru-RU" dirty="0"/>
              <a:t>,  в </a:t>
            </a:r>
            <a:r>
              <a:rPr lang="ru-RU" dirty="0" smtClean="0"/>
              <a:t>которой </a:t>
            </a:r>
            <a:r>
              <a:rPr lang="ru-RU" dirty="0"/>
              <a:t>сосредоточено по крайней мере 80% общего объема </a:t>
            </a:r>
            <a:r>
              <a:rPr lang="ru-RU" dirty="0" smtClean="0"/>
              <a:t>инженерно-геофизических работ</a:t>
            </a:r>
            <a:r>
              <a:rPr lang="ru-RU" dirty="0"/>
              <a:t>. Из очень широкого круга решаемых при этом задач укажем только основные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/>
              <a:t>Построение  </a:t>
            </a:r>
            <a:r>
              <a:rPr lang="ru-RU" b="1" dirty="0"/>
              <a:t>структурной  модели  участка  будущего  строительства.</a:t>
            </a:r>
            <a:r>
              <a:rPr lang="ru-RU" dirty="0"/>
              <a:t> 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	При  </a:t>
            </a:r>
            <a:r>
              <a:rPr lang="ru-RU" dirty="0" smtClean="0"/>
              <a:t>решении </a:t>
            </a:r>
            <a:r>
              <a:rPr lang="ru-RU" dirty="0"/>
              <a:t>этой задачи используются разнообразные методы геофизических исследований. </a:t>
            </a:r>
            <a:r>
              <a:rPr lang="ru-RU" dirty="0" smtClean="0"/>
              <a:t>Особенности </a:t>
            </a:r>
            <a:r>
              <a:rPr lang="ru-RU" dirty="0"/>
              <a:t>их применения и, в частности, рациональное комплексирование, а также </a:t>
            </a:r>
            <a:r>
              <a:rPr lang="ru-RU" dirty="0" smtClean="0"/>
              <a:t>сеть  </a:t>
            </a:r>
            <a:r>
              <a:rPr lang="ru-RU" dirty="0"/>
              <a:t>наблюдений,  определяются  конкретной  природной  обстановкой,  особенностями </a:t>
            </a:r>
            <a:r>
              <a:rPr lang="ru-RU" dirty="0" smtClean="0"/>
              <a:t>проектируемого  </a:t>
            </a:r>
            <a:r>
              <a:rPr lang="ru-RU" dirty="0"/>
              <a:t>сооружения  и  стадией  изысканий,  а  также,  естественно,  </a:t>
            </a:r>
            <a:r>
              <a:rPr lang="ru-RU" dirty="0" smtClean="0"/>
              <a:t>экономическими </a:t>
            </a:r>
            <a:r>
              <a:rPr lang="ru-RU" dirty="0"/>
              <a:t>соображениями. </a:t>
            </a:r>
            <a:r>
              <a:rPr lang="ru-RU" dirty="0" smtClean="0"/>
              <a:t>	Определяющим </a:t>
            </a:r>
            <a:r>
              <a:rPr lang="ru-RU" dirty="0"/>
              <a:t>фактором при этом является глубина </a:t>
            </a:r>
            <a:r>
              <a:rPr lang="ru-RU" dirty="0" smtClean="0"/>
              <a:t>исследований </a:t>
            </a:r>
            <a:r>
              <a:rPr lang="ru-RU" dirty="0"/>
              <a:t>и желаемая детальность. Что касается геологических особенностей, то комплекс </a:t>
            </a:r>
            <a:r>
              <a:rPr lang="ru-RU" dirty="0" smtClean="0"/>
              <a:t>исследований </a:t>
            </a:r>
            <a:r>
              <a:rPr lang="ru-RU" dirty="0"/>
              <a:t>существенно меняется в зависимости от того, в условиях которой многие </a:t>
            </a:r>
            <a:r>
              <a:rPr lang="ru-RU" dirty="0" smtClean="0"/>
              <a:t>свойства </a:t>
            </a:r>
            <a:r>
              <a:rPr lang="ru-RU" dirty="0"/>
              <a:t>пород коренным образом меняются, что накладывает свой отпечаток на </a:t>
            </a:r>
            <a:r>
              <a:rPr lang="ru-RU" dirty="0" smtClean="0"/>
              <a:t>методику </a:t>
            </a:r>
            <a:r>
              <a:rPr lang="ru-RU" dirty="0"/>
              <a:t>и технику полевых работ и принципы интерпретации. </a:t>
            </a:r>
          </a:p>
          <a:p>
            <a:pPr algn="just"/>
            <a:r>
              <a:rPr lang="ru-RU" dirty="0" smtClean="0"/>
              <a:t>	Однако </a:t>
            </a:r>
            <a:r>
              <a:rPr lang="ru-RU" dirty="0"/>
              <a:t>как бы значительно ни менялся рациональный комплекс геофизических </a:t>
            </a:r>
            <a:r>
              <a:rPr lang="ru-RU" dirty="0" smtClean="0"/>
              <a:t>исследований</a:t>
            </a:r>
            <a:r>
              <a:rPr lang="ru-RU" dirty="0"/>
              <a:t>,  ведущими  методами,  за  редким  исключением,  остаются  </a:t>
            </a:r>
            <a:r>
              <a:rPr lang="ru-RU" b="1" dirty="0" smtClean="0"/>
              <a:t>электрометрические </a:t>
            </a:r>
            <a:r>
              <a:rPr lang="ru-RU" b="1" dirty="0"/>
              <a:t>и сейсмометрические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0496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003" y="0"/>
            <a:ext cx="870342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Специфическими  </a:t>
            </a:r>
            <a:r>
              <a:rPr lang="ru-RU" dirty="0"/>
              <a:t>особенностями  отличаются  исследования  в  пределах  морских  и </a:t>
            </a:r>
            <a:r>
              <a:rPr lang="ru-RU" dirty="0" smtClean="0"/>
              <a:t>пресноводных  </a:t>
            </a:r>
            <a:r>
              <a:rPr lang="ru-RU" dirty="0"/>
              <a:t>акваторий,  на  которых  инженерное  строительство  приобретает  все </a:t>
            </a:r>
            <a:r>
              <a:rPr lang="ru-RU" dirty="0" smtClean="0"/>
              <a:t>больший </a:t>
            </a:r>
            <a:r>
              <a:rPr lang="ru-RU" dirty="0"/>
              <a:t>размах. Водная среда создает значительные трудности при постановке </a:t>
            </a:r>
            <a:r>
              <a:rPr lang="ru-RU" dirty="0" smtClean="0"/>
              <a:t>традиционных  </a:t>
            </a:r>
            <a:r>
              <a:rPr lang="ru-RU" dirty="0"/>
              <a:t>инженерно-геологических  исследований,  основанных  на  </a:t>
            </a:r>
            <a:r>
              <a:rPr lang="ru-RU" dirty="0" smtClean="0"/>
              <a:t>непосредственных наблюдениях </a:t>
            </a:r>
            <a:r>
              <a:rPr lang="ru-RU" dirty="0"/>
              <a:t>за горными породами, взятии образцов, бурении и проходке горных </a:t>
            </a:r>
            <a:r>
              <a:rPr lang="ru-RU" dirty="0" smtClean="0"/>
              <a:t>выработок</a:t>
            </a:r>
            <a:r>
              <a:rPr lang="ru-RU" dirty="0"/>
              <a:t>. В то же время при наличии толщи воды возникают благоприятные </a:t>
            </a:r>
            <a:r>
              <a:rPr lang="ru-RU" dirty="0" smtClean="0"/>
              <a:t>возможности </a:t>
            </a:r>
            <a:r>
              <a:rPr lang="ru-RU" dirty="0"/>
              <a:t>создания в геологической среде физических </a:t>
            </a:r>
            <a:r>
              <a:rPr lang="ru-RU" dirty="0" smtClean="0"/>
              <a:t>полей: </a:t>
            </a:r>
            <a:r>
              <a:rPr lang="ru-RU" dirty="0"/>
              <a:t>осуществления непрерывных </a:t>
            </a:r>
            <a:r>
              <a:rPr lang="ru-RU" dirty="0" smtClean="0"/>
              <a:t>наблюдений </a:t>
            </a:r>
            <a:r>
              <a:rPr lang="ru-RU" dirty="0"/>
              <a:t>за их поведением в процессе движения судна-носителя. Поэтому изучение </a:t>
            </a:r>
            <a:r>
              <a:rPr lang="ru-RU" dirty="0" smtClean="0"/>
              <a:t>геологической </a:t>
            </a:r>
            <a:r>
              <a:rPr lang="ru-RU" dirty="0"/>
              <a:t>обстановки при проектировании молов, дамб и каналов в пределах </a:t>
            </a:r>
            <a:r>
              <a:rPr lang="ru-RU" dirty="0" smtClean="0"/>
              <a:t>прибрежных </a:t>
            </a:r>
            <a:r>
              <a:rPr lang="ru-RU" dirty="0"/>
              <a:t>зон морей, на реках и озерах по существу немыслимо без применения </a:t>
            </a:r>
            <a:r>
              <a:rPr lang="ru-RU" dirty="0" smtClean="0"/>
              <a:t>сейсмоакустического </a:t>
            </a:r>
            <a:r>
              <a:rPr lang="ru-RU" dirty="0"/>
              <a:t>профилирования, дополняемого электрометрическими и </a:t>
            </a:r>
            <a:r>
              <a:rPr lang="ru-RU" dirty="0" smtClean="0"/>
              <a:t>термометрическими </a:t>
            </a:r>
            <a:r>
              <a:rPr lang="ru-RU" dirty="0"/>
              <a:t>наблюдениями. Применение этих методов позволяет получать данные, </a:t>
            </a:r>
            <a:r>
              <a:rPr lang="ru-RU" dirty="0" smtClean="0"/>
              <a:t>необходимые  </a:t>
            </a:r>
            <a:r>
              <a:rPr lang="ru-RU" dirty="0"/>
              <a:t>для  построения  детальных геологических разрезов поддонных отложений, в </a:t>
            </a:r>
            <a:r>
              <a:rPr lang="ru-RU" dirty="0" smtClean="0"/>
              <a:t>пределах </a:t>
            </a:r>
            <a:r>
              <a:rPr lang="ru-RU" dirty="0"/>
              <a:t>глубин, представляющих интерес для строителей. </a:t>
            </a:r>
          </a:p>
          <a:p>
            <a:pPr algn="just"/>
            <a:r>
              <a:rPr lang="ru-RU" dirty="0" smtClean="0"/>
              <a:t>	Обобщение  </a:t>
            </a:r>
            <a:r>
              <a:rPr lang="ru-RU" dirty="0"/>
              <a:t>опыта  разнообразных  по  назначению  изыскательских  работ  с  полной </a:t>
            </a:r>
            <a:r>
              <a:rPr lang="ru-RU" dirty="0" smtClean="0"/>
              <a:t>определенностью </a:t>
            </a:r>
            <a:r>
              <a:rPr lang="ru-RU" dirty="0"/>
              <a:t>показывает, что во всех природных условиях использование </a:t>
            </a:r>
            <a:r>
              <a:rPr lang="ru-RU" dirty="0" smtClean="0"/>
              <a:t>геофизических </a:t>
            </a:r>
            <a:r>
              <a:rPr lang="ru-RU" dirty="0"/>
              <a:t>методов должно начинаться с самых первых стадий инженерных изысканий, </a:t>
            </a:r>
            <a:r>
              <a:rPr lang="ru-RU" dirty="0" smtClean="0"/>
              <a:t>предшествуя  </a:t>
            </a:r>
            <a:r>
              <a:rPr lang="ru-RU" dirty="0"/>
              <a:t>бурению  и  горнопроходческим  работам,  по  мере  выполнения  которых </a:t>
            </a:r>
            <a:r>
              <a:rPr lang="ru-RU" dirty="0" smtClean="0"/>
              <a:t>возрастает </a:t>
            </a:r>
            <a:r>
              <a:rPr lang="ru-RU" dirty="0"/>
              <a:t>роль методов ГИС и интроскопии массивов горных пород.</a:t>
            </a:r>
          </a:p>
        </p:txBody>
      </p:sp>
    </p:spTree>
    <p:extLst>
      <p:ext uri="{BB962C8B-B14F-4D97-AF65-F5344CB8AC3E}">
        <p14:creationId xmlns:p14="http://schemas.microsoft.com/office/powerpoint/2010/main" val="39394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" y="68402"/>
            <a:ext cx="85953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Изучение водно-физических и </a:t>
            </a:r>
            <a:r>
              <a:rPr lang="ru-RU" b="1" dirty="0" smtClean="0"/>
              <a:t>физико-механических </a:t>
            </a:r>
            <a:r>
              <a:rPr lang="ru-RU" b="1" dirty="0"/>
              <a:t>свойств горных пород. </a:t>
            </a:r>
            <a:endParaRPr lang="ru-RU" b="1" dirty="0" smtClean="0"/>
          </a:p>
          <a:p>
            <a:endParaRPr lang="ru-RU" dirty="0" smtClean="0"/>
          </a:p>
          <a:p>
            <a:pPr algn="just"/>
            <a:r>
              <a:rPr lang="ru-RU" dirty="0" smtClean="0"/>
              <a:t>	В </a:t>
            </a:r>
            <a:r>
              <a:rPr lang="ru-RU" dirty="0" smtClean="0"/>
              <a:t>последнее </a:t>
            </a:r>
            <a:r>
              <a:rPr lang="ru-RU" dirty="0"/>
              <a:t>десятилетие четко определилась роль геофизики как одного из ведущих </a:t>
            </a:r>
            <a:r>
              <a:rPr lang="ru-RU" dirty="0" smtClean="0"/>
              <a:t>методов </a:t>
            </a:r>
            <a:r>
              <a:rPr lang="ru-RU" dirty="0"/>
              <a:t>при изучении физико-механических и водно-физических свойств горных пород, </a:t>
            </a:r>
            <a:r>
              <a:rPr lang="ru-RU" dirty="0" smtClean="0"/>
              <a:t>используемых  </a:t>
            </a:r>
            <a:r>
              <a:rPr lang="ru-RU" dirty="0"/>
              <a:t>при  геотехнических расчетах устойчивости сооружений. На основании </a:t>
            </a:r>
            <a:r>
              <a:rPr lang="ru-RU" dirty="0" smtClean="0"/>
              <a:t>теоретических </a:t>
            </a:r>
            <a:r>
              <a:rPr lang="ru-RU" dirty="0"/>
              <a:t>соображений и разнообразных по своему назначению полевых и </a:t>
            </a:r>
            <a:r>
              <a:rPr lang="ru-RU" dirty="0" smtClean="0"/>
              <a:t>лабораторных </a:t>
            </a:r>
            <a:r>
              <a:rPr lang="ru-RU" dirty="0"/>
              <a:t>работ доказано, что водно-физические свойства ближе всего связаны с </a:t>
            </a:r>
            <a:r>
              <a:rPr lang="ru-RU" dirty="0" smtClean="0"/>
              <a:t>электрическими </a:t>
            </a:r>
            <a:r>
              <a:rPr lang="ru-RU" dirty="0"/>
              <a:t>параметрами, а физико-механические – с сейсмическими. Такие исследования </a:t>
            </a:r>
            <a:r>
              <a:rPr lang="ru-RU" dirty="0" smtClean="0"/>
              <a:t>позволяют </a:t>
            </a:r>
            <a:r>
              <a:rPr lang="ru-RU" dirty="0"/>
              <a:t>оценивать изучаемые параметры в больших объемах горных пород, </a:t>
            </a:r>
            <a:r>
              <a:rPr lang="ru-RU" dirty="0" smtClean="0"/>
              <a:t>соизмеримых  </a:t>
            </a:r>
            <a:r>
              <a:rPr lang="ru-RU" dirty="0"/>
              <a:t>с  теми,  на  которые  будет  оказывать  воздействие  будущее  сооружение.  Таким </a:t>
            </a:r>
            <a:r>
              <a:rPr lang="ru-RU" dirty="0" smtClean="0"/>
              <a:t>образом</a:t>
            </a:r>
            <a:r>
              <a:rPr lang="ru-RU" dirty="0"/>
              <a:t>, автоматически учитывается роль неоднородностей и различного рода </a:t>
            </a:r>
            <a:r>
              <a:rPr lang="ru-RU" dirty="0" smtClean="0"/>
              <a:t>включений</a:t>
            </a:r>
            <a:r>
              <a:rPr lang="ru-RU" dirty="0"/>
              <a:t>,  нередко  коренным  образом  меняющих  представление  об  </a:t>
            </a:r>
            <a:r>
              <a:rPr lang="ru-RU" dirty="0" smtClean="0"/>
              <a:t>инженерно-геологической  </a:t>
            </a:r>
            <a:r>
              <a:rPr lang="ru-RU" dirty="0"/>
              <a:t>характеристике  массива,  полученной  в  результате  лабораторных  </a:t>
            </a:r>
            <a:r>
              <a:rPr lang="ru-RU" dirty="0" smtClean="0"/>
              <a:t>измерений  </a:t>
            </a:r>
            <a:r>
              <a:rPr lang="ru-RU" dirty="0"/>
              <a:t>на  образцах  и  проведения  полевого  геотехнического  опробования  в отдельных </a:t>
            </a:r>
            <a:r>
              <a:rPr lang="ru-RU" dirty="0" smtClean="0"/>
              <a:t>точках </a:t>
            </a:r>
            <a:r>
              <a:rPr lang="ru-RU" dirty="0"/>
              <a:t>природной среды. </a:t>
            </a:r>
          </a:p>
          <a:p>
            <a:pPr algn="just"/>
            <a:r>
              <a:rPr lang="ru-RU" dirty="0" smtClean="0"/>
              <a:t>	Нужно </a:t>
            </a:r>
            <a:r>
              <a:rPr lang="ru-RU" dirty="0"/>
              <a:t>однако иметь в виду, что многие из физико-механических параметров, </a:t>
            </a:r>
            <a:r>
              <a:rPr lang="ru-RU" dirty="0" smtClean="0"/>
              <a:t>получаемых </a:t>
            </a:r>
            <a:r>
              <a:rPr lang="ru-RU" dirty="0"/>
              <a:t>на основании анализа скоростей распространения продольных и поперечных </a:t>
            </a:r>
            <a:r>
              <a:rPr lang="ru-RU" dirty="0" smtClean="0"/>
              <a:t>волн</a:t>
            </a:r>
            <a:r>
              <a:rPr lang="ru-RU" dirty="0"/>
              <a:t>, являются динамическими и только в ограниченных масштабах, могут быть </a:t>
            </a:r>
            <a:r>
              <a:rPr lang="ru-RU" dirty="0" smtClean="0"/>
              <a:t>непосредственно  </a:t>
            </a:r>
            <a:r>
              <a:rPr lang="ru-RU" dirty="0"/>
              <a:t>использованы  в  расчетно-строительных  схемах.  Поэтому  геофизики  </a:t>
            </a:r>
            <a:r>
              <a:rPr lang="ru-RU" dirty="0" smtClean="0"/>
              <a:t>уделяют  </a:t>
            </a:r>
            <a:r>
              <a:rPr lang="ru-RU" dirty="0"/>
              <a:t>большее  внимание  установлению  связей  между  динамическими  и  привычными </a:t>
            </a:r>
            <a:r>
              <a:rPr lang="ru-RU" dirty="0" smtClean="0"/>
              <a:t>для  </a:t>
            </a:r>
            <a:r>
              <a:rPr lang="ru-RU" dirty="0"/>
              <a:t>строителей  статическими  характеристиками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17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948" y="1221971"/>
            <a:ext cx="84789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Что </a:t>
            </a:r>
            <a:r>
              <a:rPr lang="ru-RU" dirty="0"/>
              <a:t>касается водно-физических свойств, то они оцениваются по результатам </a:t>
            </a:r>
            <a:r>
              <a:rPr lang="ru-RU" dirty="0" smtClean="0"/>
              <a:t>целенаправленной  </a:t>
            </a:r>
            <a:r>
              <a:rPr lang="ru-RU" dirty="0"/>
              <a:t>переработки  геофизической  информации,  основанной  на  </a:t>
            </a:r>
            <a:r>
              <a:rPr lang="ru-RU" dirty="0" smtClean="0"/>
              <a:t>детерминированных </a:t>
            </a:r>
            <a:r>
              <a:rPr lang="ru-RU" dirty="0"/>
              <a:t>и стохастических связях между </a:t>
            </a:r>
            <a:r>
              <a:rPr lang="ru-RU" b="1" dirty="0"/>
              <a:t>пористостью, </a:t>
            </a:r>
            <a:r>
              <a:rPr lang="ru-RU" b="1" dirty="0" err="1"/>
              <a:t>трещиноватостью</a:t>
            </a:r>
            <a:r>
              <a:rPr lang="ru-RU" b="1" dirty="0"/>
              <a:t>, </a:t>
            </a:r>
            <a:r>
              <a:rPr lang="ru-RU" b="1" dirty="0" smtClean="0"/>
              <a:t>гранулометрическим </a:t>
            </a:r>
            <a:r>
              <a:rPr lang="ru-RU" b="1" dirty="0"/>
              <a:t>составом, влажностью, коэффициентами фильтрации и льдистости с </a:t>
            </a:r>
            <a:r>
              <a:rPr lang="ru-RU" b="1" dirty="0" smtClean="0"/>
              <a:t>электрическими </a:t>
            </a:r>
            <a:r>
              <a:rPr lang="ru-RU" b="1" dirty="0"/>
              <a:t>сопротивлениями, </a:t>
            </a:r>
            <a:r>
              <a:rPr lang="ru-RU" b="1" dirty="0" err="1"/>
              <a:t>поляризуемостью</a:t>
            </a:r>
            <a:r>
              <a:rPr lang="ru-RU" b="1" dirty="0"/>
              <a:t> и электрохимической активностью</a:t>
            </a:r>
            <a:r>
              <a:rPr lang="ru-RU" dirty="0"/>
              <a:t> горных </a:t>
            </a:r>
            <a:r>
              <a:rPr lang="ru-RU" dirty="0" smtClean="0"/>
              <a:t>пород</a:t>
            </a:r>
            <a:r>
              <a:rPr lang="ru-RU" dirty="0"/>
              <a:t>. В этом направлении также проводятся обширные лабораторные и полевые </a:t>
            </a:r>
            <a:r>
              <a:rPr lang="ru-RU" dirty="0" smtClean="0"/>
              <a:t>исследования</a:t>
            </a:r>
            <a:r>
              <a:rPr lang="ru-RU" dirty="0"/>
              <a:t>,  сопровождаемые  разработкой  приемов  интерпретации,  в  значительной </a:t>
            </a:r>
            <a:r>
              <a:rPr lang="ru-RU" dirty="0" smtClean="0"/>
              <a:t>степени </a:t>
            </a:r>
            <a:r>
              <a:rPr lang="ru-RU" dirty="0"/>
              <a:t>основанных на принципах корреляционного анализа.</a:t>
            </a:r>
          </a:p>
        </p:txBody>
      </p:sp>
    </p:spTree>
    <p:extLst>
      <p:ext uri="{BB962C8B-B14F-4D97-AF65-F5344CB8AC3E}">
        <p14:creationId xmlns:p14="http://schemas.microsoft.com/office/powerpoint/2010/main" val="3444451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3330</Words>
  <Application>Microsoft Office PowerPoint</Application>
  <PresentationFormat>Экран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Потапов Владимир Владимирович</dc:creator>
  <cp:lastModifiedBy>Потапов Владимир Владимирович</cp:lastModifiedBy>
  <cp:revision>10</cp:revision>
  <dcterms:created xsi:type="dcterms:W3CDTF">2021-02-17T07:09:08Z</dcterms:created>
  <dcterms:modified xsi:type="dcterms:W3CDTF">2021-02-19T07:35:11Z</dcterms:modified>
</cp:coreProperties>
</file>