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9" r:id="rId4"/>
    <p:sldId id="260" r:id="rId5"/>
    <p:sldId id="261" r:id="rId6"/>
    <p:sldId id="262" r:id="rId7"/>
    <p:sldId id="263" r:id="rId8"/>
    <p:sldId id="265" r:id="rId9"/>
    <p:sldId id="266" r:id="rId10"/>
    <p:sldId id="267" r:id="rId11"/>
    <p:sldId id="268" r:id="rId12"/>
    <p:sldId id="269" r:id="rId13"/>
    <p:sldId id="270" r:id="rId14"/>
    <p:sldId id="271" r:id="rId15"/>
    <p:sldId id="272" r:id="rId16"/>
    <p:sldId id="273" r:id="rId17"/>
    <p:sldId id="274" r:id="rId18"/>
    <p:sldId id="275" r:id="rId19"/>
    <p:sldId id="276" r:id="rId20"/>
    <p:sldId id="277" r:id="rId2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62" d="100"/>
          <a:sy n="162" d="100"/>
        </p:scale>
        <p:origin x="1732"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ru-RU"/>
              <a:t>Образец заголовка</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34E56BBA-32EA-4233-8F8B-5296D8683464}" type="datetimeFigureOut">
              <a:rPr lang="ru-RU" smtClean="0"/>
              <a:t>19.02.2022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87589371-6213-494E-8491-B4489DCE95CC}" type="slidenum">
              <a:rPr lang="ru-RU" smtClean="0"/>
              <a:t>‹#›</a:t>
            </a:fld>
            <a:endParaRPr lang="ru-RU"/>
          </a:p>
        </p:txBody>
      </p:sp>
    </p:spTree>
    <p:extLst>
      <p:ext uri="{BB962C8B-B14F-4D97-AF65-F5344CB8AC3E}">
        <p14:creationId xmlns:p14="http://schemas.microsoft.com/office/powerpoint/2010/main" val="33704433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34E56BBA-32EA-4233-8F8B-5296D8683464}" type="datetimeFigureOut">
              <a:rPr lang="ru-RU" smtClean="0"/>
              <a:t>19.02.2022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87589371-6213-494E-8491-B4489DCE95CC}" type="slidenum">
              <a:rPr lang="ru-RU" smtClean="0"/>
              <a:t>‹#›</a:t>
            </a:fld>
            <a:endParaRPr lang="ru-RU"/>
          </a:p>
        </p:txBody>
      </p:sp>
    </p:spTree>
    <p:extLst>
      <p:ext uri="{BB962C8B-B14F-4D97-AF65-F5344CB8AC3E}">
        <p14:creationId xmlns:p14="http://schemas.microsoft.com/office/powerpoint/2010/main" val="25531047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ru-RU"/>
              <a:t>Образец заголовка</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34E56BBA-32EA-4233-8F8B-5296D8683464}" type="datetimeFigureOut">
              <a:rPr lang="ru-RU" smtClean="0"/>
              <a:t>19.02.2022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87589371-6213-494E-8491-B4489DCE95CC}" type="slidenum">
              <a:rPr lang="ru-RU" smtClean="0"/>
              <a:t>‹#›</a:t>
            </a:fld>
            <a:endParaRPr lang="ru-RU"/>
          </a:p>
        </p:txBody>
      </p:sp>
    </p:spTree>
    <p:extLst>
      <p:ext uri="{BB962C8B-B14F-4D97-AF65-F5344CB8AC3E}">
        <p14:creationId xmlns:p14="http://schemas.microsoft.com/office/powerpoint/2010/main" val="17746543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34E56BBA-32EA-4233-8F8B-5296D8683464}" type="datetimeFigureOut">
              <a:rPr lang="ru-RU" smtClean="0"/>
              <a:t>19.02.2022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87589371-6213-494E-8491-B4489DCE95CC}" type="slidenum">
              <a:rPr lang="ru-RU" smtClean="0"/>
              <a:t>‹#›</a:t>
            </a:fld>
            <a:endParaRPr lang="ru-RU"/>
          </a:p>
        </p:txBody>
      </p:sp>
    </p:spTree>
    <p:extLst>
      <p:ext uri="{BB962C8B-B14F-4D97-AF65-F5344CB8AC3E}">
        <p14:creationId xmlns:p14="http://schemas.microsoft.com/office/powerpoint/2010/main" val="19346708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ru-RU"/>
              <a:t>Образец заголовка</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34E56BBA-32EA-4233-8F8B-5296D8683464}" type="datetimeFigureOut">
              <a:rPr lang="ru-RU" smtClean="0"/>
              <a:t>19.02.2022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87589371-6213-494E-8491-B4489DCE95CC}" type="slidenum">
              <a:rPr lang="ru-RU" smtClean="0"/>
              <a:t>‹#›</a:t>
            </a:fld>
            <a:endParaRPr lang="ru-RU"/>
          </a:p>
        </p:txBody>
      </p:sp>
    </p:spTree>
    <p:extLst>
      <p:ext uri="{BB962C8B-B14F-4D97-AF65-F5344CB8AC3E}">
        <p14:creationId xmlns:p14="http://schemas.microsoft.com/office/powerpoint/2010/main" val="1893146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34E56BBA-32EA-4233-8F8B-5296D8683464}" type="datetimeFigureOut">
              <a:rPr lang="ru-RU" smtClean="0"/>
              <a:t>19.02.2022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87589371-6213-494E-8491-B4489DCE95CC}" type="slidenum">
              <a:rPr lang="ru-RU" smtClean="0"/>
              <a:t>‹#›</a:t>
            </a:fld>
            <a:endParaRPr lang="ru-RU"/>
          </a:p>
        </p:txBody>
      </p:sp>
    </p:spTree>
    <p:extLst>
      <p:ext uri="{BB962C8B-B14F-4D97-AF65-F5344CB8AC3E}">
        <p14:creationId xmlns:p14="http://schemas.microsoft.com/office/powerpoint/2010/main" val="6666472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ru-RU"/>
              <a:t>Образец заголовка</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629842" y="2505075"/>
            <a:ext cx="3868340"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4629150" y="2505075"/>
            <a:ext cx="3887391"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34E56BBA-32EA-4233-8F8B-5296D8683464}" type="datetimeFigureOut">
              <a:rPr lang="ru-RU" smtClean="0"/>
              <a:t>19.02.2022</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87589371-6213-494E-8491-B4489DCE95CC}" type="slidenum">
              <a:rPr lang="ru-RU" smtClean="0"/>
              <a:t>‹#›</a:t>
            </a:fld>
            <a:endParaRPr lang="ru-RU"/>
          </a:p>
        </p:txBody>
      </p:sp>
    </p:spTree>
    <p:extLst>
      <p:ext uri="{BB962C8B-B14F-4D97-AF65-F5344CB8AC3E}">
        <p14:creationId xmlns:p14="http://schemas.microsoft.com/office/powerpoint/2010/main" val="12337839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34E56BBA-32EA-4233-8F8B-5296D8683464}" type="datetimeFigureOut">
              <a:rPr lang="ru-RU" smtClean="0"/>
              <a:t>19.02.2022</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87589371-6213-494E-8491-B4489DCE95CC}" type="slidenum">
              <a:rPr lang="ru-RU" smtClean="0"/>
              <a:t>‹#›</a:t>
            </a:fld>
            <a:endParaRPr lang="ru-RU"/>
          </a:p>
        </p:txBody>
      </p:sp>
    </p:spTree>
    <p:extLst>
      <p:ext uri="{BB962C8B-B14F-4D97-AF65-F5344CB8AC3E}">
        <p14:creationId xmlns:p14="http://schemas.microsoft.com/office/powerpoint/2010/main" val="9814695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4E56BBA-32EA-4233-8F8B-5296D8683464}" type="datetimeFigureOut">
              <a:rPr lang="ru-RU" smtClean="0"/>
              <a:t>19.02.2022</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87589371-6213-494E-8491-B4489DCE95CC}" type="slidenum">
              <a:rPr lang="ru-RU" smtClean="0"/>
              <a:t>‹#›</a:t>
            </a:fld>
            <a:endParaRPr lang="ru-RU"/>
          </a:p>
        </p:txBody>
      </p:sp>
    </p:spTree>
    <p:extLst>
      <p:ext uri="{BB962C8B-B14F-4D97-AF65-F5344CB8AC3E}">
        <p14:creationId xmlns:p14="http://schemas.microsoft.com/office/powerpoint/2010/main" val="27667882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ru-RU"/>
              <a:t>Образец заголовка</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34E56BBA-32EA-4233-8F8B-5296D8683464}" type="datetimeFigureOut">
              <a:rPr lang="ru-RU" smtClean="0"/>
              <a:t>19.02.2022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87589371-6213-494E-8491-B4489DCE95CC}" type="slidenum">
              <a:rPr lang="ru-RU" smtClean="0"/>
              <a:t>‹#›</a:t>
            </a:fld>
            <a:endParaRPr lang="ru-RU"/>
          </a:p>
        </p:txBody>
      </p:sp>
    </p:spTree>
    <p:extLst>
      <p:ext uri="{BB962C8B-B14F-4D97-AF65-F5344CB8AC3E}">
        <p14:creationId xmlns:p14="http://schemas.microsoft.com/office/powerpoint/2010/main" val="8225528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ru-RU"/>
              <a:t>Образец заголовка</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34E56BBA-32EA-4233-8F8B-5296D8683464}" type="datetimeFigureOut">
              <a:rPr lang="ru-RU" smtClean="0"/>
              <a:t>19.02.2022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87589371-6213-494E-8491-B4489DCE95CC}" type="slidenum">
              <a:rPr lang="ru-RU" smtClean="0"/>
              <a:t>‹#›</a:t>
            </a:fld>
            <a:endParaRPr lang="ru-RU"/>
          </a:p>
        </p:txBody>
      </p:sp>
    </p:spTree>
    <p:extLst>
      <p:ext uri="{BB962C8B-B14F-4D97-AF65-F5344CB8AC3E}">
        <p14:creationId xmlns:p14="http://schemas.microsoft.com/office/powerpoint/2010/main" val="42518893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ru-RU"/>
              <a:t>Образец заголовка</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4E56BBA-32EA-4233-8F8B-5296D8683464}" type="datetimeFigureOut">
              <a:rPr lang="ru-RU" smtClean="0"/>
              <a:t>19.02.2022</a:t>
            </a:fld>
            <a:endParaRPr lang="ru-RU"/>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7589371-6213-494E-8491-B4489DCE95CC}" type="slidenum">
              <a:rPr lang="ru-RU" smtClean="0"/>
              <a:t>‹#›</a:t>
            </a:fld>
            <a:endParaRPr lang="ru-RU"/>
          </a:p>
        </p:txBody>
      </p:sp>
    </p:spTree>
    <p:extLst>
      <p:ext uri="{BB962C8B-B14F-4D97-AF65-F5344CB8AC3E}">
        <p14:creationId xmlns:p14="http://schemas.microsoft.com/office/powerpoint/2010/main" val="118179929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407322" y="798023"/>
            <a:ext cx="8503919" cy="5909310"/>
          </a:xfrm>
          <a:prstGeom prst="rect">
            <a:avLst/>
          </a:prstGeom>
        </p:spPr>
        <p:txBody>
          <a:bodyPr wrap="square">
            <a:spAutoFit/>
          </a:bodyPr>
          <a:lstStyle/>
          <a:p>
            <a:r>
              <a:rPr lang="ru-RU" dirty="0"/>
              <a:t> </a:t>
            </a:r>
          </a:p>
          <a:p>
            <a:pPr algn="just"/>
            <a:r>
              <a:rPr lang="en-US" dirty="0"/>
              <a:t>	</a:t>
            </a:r>
            <a:r>
              <a:rPr lang="ru-RU" dirty="0"/>
              <a:t>Инженерной геофизикой используются  следующие физические свойства горных пород: </a:t>
            </a:r>
            <a:r>
              <a:rPr lang="ru-RU" b="1" dirty="0"/>
              <a:t>плотность, пористость, проницаемость, удельное электрическое сопротивление, </a:t>
            </a:r>
            <a:r>
              <a:rPr lang="ru-RU" b="1" dirty="0" err="1"/>
              <a:t>поляризуемость</a:t>
            </a:r>
            <a:r>
              <a:rPr lang="ru-RU" b="1" dirty="0"/>
              <a:t>, диэлектрическая  проницаемость,  намагниченность,  магнитная восприимчивость,  скорость  распространения  упругих  волн,  естественная  радиоактивность,  теплопроводность,  теплоемкость</a:t>
            </a:r>
            <a:r>
              <a:rPr lang="ru-RU" dirty="0"/>
              <a:t>.</a:t>
            </a:r>
          </a:p>
          <a:p>
            <a:pPr algn="just"/>
            <a:endParaRPr lang="ru-RU" dirty="0"/>
          </a:p>
          <a:p>
            <a:pPr algn="just"/>
            <a:endParaRPr lang="ru-RU" dirty="0"/>
          </a:p>
          <a:p>
            <a:pPr algn="just"/>
            <a:r>
              <a:rPr lang="en-US" dirty="0"/>
              <a:t>	</a:t>
            </a:r>
            <a:r>
              <a:rPr lang="ru-RU" dirty="0"/>
              <a:t>Основные инженерно-геологические характеристики горных пород:</a:t>
            </a:r>
          </a:p>
          <a:p>
            <a:pPr algn="just"/>
            <a:endParaRPr lang="ru-RU" dirty="0"/>
          </a:p>
          <a:p>
            <a:pPr algn="just"/>
            <a:r>
              <a:rPr lang="en-US" dirty="0"/>
              <a:t>	</a:t>
            </a:r>
            <a:r>
              <a:rPr lang="ru-RU" b="1" dirty="0"/>
              <a:t>Плотность</a:t>
            </a:r>
            <a:r>
              <a:rPr lang="ru-RU" dirty="0"/>
              <a:t> - отношение массы породы к занимаемому ею объему;  измеряется  в    г/см 3 .  Различают:  </a:t>
            </a:r>
            <a:endParaRPr lang="en-US" dirty="0"/>
          </a:p>
          <a:p>
            <a:pPr algn="just"/>
            <a:endParaRPr lang="ru-RU" dirty="0"/>
          </a:p>
          <a:p>
            <a:pPr marL="342900" indent="-342900" algn="just">
              <a:buAutoNum type="arabicParenR"/>
            </a:pPr>
            <a:r>
              <a:rPr lang="ru-RU" dirty="0"/>
              <a:t>плотность  горных пород  с  естественной  влажностью;  </a:t>
            </a:r>
          </a:p>
          <a:p>
            <a:pPr marL="342900" indent="-342900" algn="just">
              <a:buAutoNum type="arabicParenR"/>
            </a:pPr>
            <a:r>
              <a:rPr lang="ru-RU" dirty="0"/>
              <a:t>плотность  </a:t>
            </a:r>
            <a:r>
              <a:rPr lang="ru-RU" dirty="0" err="1"/>
              <a:t>газоводонасыщенной</a:t>
            </a:r>
            <a:r>
              <a:rPr lang="ru-RU" dirty="0"/>
              <a:t> или </a:t>
            </a:r>
            <a:r>
              <a:rPr lang="ru-RU" dirty="0" err="1"/>
              <a:t>газонефтенасыщенной</a:t>
            </a:r>
            <a:r>
              <a:rPr lang="ru-RU" dirty="0"/>
              <a:t> горной породы; </a:t>
            </a:r>
          </a:p>
          <a:p>
            <a:pPr marL="342900" indent="-342900" algn="just">
              <a:buAutoNum type="arabicParenR"/>
            </a:pPr>
            <a:r>
              <a:rPr lang="ru-RU" dirty="0"/>
              <a:t>плотность </a:t>
            </a:r>
            <a:r>
              <a:rPr lang="ru-RU" dirty="0" err="1"/>
              <a:t>газонасыщенной</a:t>
            </a:r>
            <a:r>
              <a:rPr lang="ru-RU" dirty="0"/>
              <a:t> горной породы; </a:t>
            </a:r>
          </a:p>
          <a:p>
            <a:pPr marL="342900" indent="-342900" algn="just">
              <a:buAutoNum type="arabicParenR"/>
            </a:pPr>
            <a:r>
              <a:rPr lang="ru-RU" dirty="0"/>
              <a:t>приведенную плотность горной породы, рассчитанную для определенного </a:t>
            </a:r>
            <a:r>
              <a:rPr lang="ru-RU" dirty="0" err="1"/>
              <a:t>газоводонасыщения</a:t>
            </a:r>
            <a:r>
              <a:rPr lang="ru-RU" dirty="0"/>
              <a:t>; </a:t>
            </a:r>
          </a:p>
          <a:p>
            <a:pPr marL="342900" indent="-342900" algn="just">
              <a:buAutoNum type="arabicParenR"/>
            </a:pPr>
            <a:r>
              <a:rPr lang="ru-RU" dirty="0"/>
              <a:t>минеральную плотность. </a:t>
            </a:r>
          </a:p>
          <a:p>
            <a:pPr algn="just"/>
            <a:endParaRPr lang="ru-RU" dirty="0"/>
          </a:p>
          <a:p>
            <a:endParaRPr lang="ru-RU" dirty="0"/>
          </a:p>
        </p:txBody>
      </p:sp>
      <p:sp>
        <p:nvSpPr>
          <p:cNvPr id="5" name="TextBox 4"/>
          <p:cNvSpPr txBox="1"/>
          <p:nvPr/>
        </p:nvSpPr>
        <p:spPr>
          <a:xfrm>
            <a:off x="2556751" y="224443"/>
            <a:ext cx="4293483" cy="369332"/>
          </a:xfrm>
          <a:prstGeom prst="rect">
            <a:avLst/>
          </a:prstGeom>
          <a:noFill/>
        </p:spPr>
        <p:txBody>
          <a:bodyPr wrap="none" rtlCol="0">
            <a:spAutoFit/>
          </a:bodyPr>
          <a:lstStyle/>
          <a:p>
            <a:r>
              <a:rPr lang="ru-RU" b="1" dirty="0"/>
              <a:t>ФИЗИЧЕСКИЕ СВОЙСТВА ГОРНЫХ ПОРОД</a:t>
            </a:r>
          </a:p>
        </p:txBody>
      </p:sp>
    </p:spTree>
    <p:extLst>
      <p:ext uri="{BB962C8B-B14F-4D97-AF65-F5344CB8AC3E}">
        <p14:creationId xmlns:p14="http://schemas.microsoft.com/office/powerpoint/2010/main" val="41135445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74567" y="137031"/>
            <a:ext cx="8661862" cy="6063198"/>
          </a:xfrm>
          <a:prstGeom prst="rect">
            <a:avLst/>
          </a:prstGeom>
        </p:spPr>
        <p:txBody>
          <a:bodyPr wrap="square">
            <a:spAutoFit/>
          </a:bodyPr>
          <a:lstStyle/>
          <a:p>
            <a:r>
              <a:rPr lang="ru-RU" b="1" dirty="0"/>
              <a:t>Упругие и физико-механические свойства</a:t>
            </a:r>
            <a:r>
              <a:rPr lang="ru-RU" dirty="0"/>
              <a:t> </a:t>
            </a:r>
          </a:p>
          <a:p>
            <a:pPr algn="just"/>
            <a:r>
              <a:rPr lang="en-US" dirty="0"/>
              <a:t>	</a:t>
            </a:r>
            <a:r>
              <a:rPr lang="ru-RU" sz="1600" dirty="0"/>
              <a:t>Упругие свойства горных пород в основном характеризуются скоростями  распространения  продольных  и  поперечных  волн, </a:t>
            </a:r>
            <a:r>
              <a:rPr lang="ru-RU" sz="1600" b="1" dirty="0"/>
              <a:t>модулем  Юнга  </a:t>
            </a:r>
            <a:r>
              <a:rPr lang="ru-RU" sz="1600" dirty="0"/>
              <a:t>(динамическим  модулем  упругости), </a:t>
            </a:r>
            <a:r>
              <a:rPr lang="ru-RU" sz="1600" b="1" dirty="0"/>
              <a:t>коэффициентом  Пуассона,  модулем  сдвига  и  модулем деформации</a:t>
            </a:r>
            <a:r>
              <a:rPr lang="ru-RU" sz="1600" dirty="0"/>
              <a:t>. </a:t>
            </a:r>
          </a:p>
          <a:p>
            <a:pPr algn="just"/>
            <a:r>
              <a:rPr lang="en-US" sz="1600" dirty="0"/>
              <a:t>	</a:t>
            </a:r>
            <a:r>
              <a:rPr lang="ru-RU" sz="1600" dirty="0"/>
              <a:t>Скорости распространения сейсмических волн характеризуют  упругие  свойства  среды.  Различают  продольные  волны (волны сжатия) P   и поперечные волны (сдвиговые волны) S. При прохождении  продольных  волн  смещение  частиц  среды  происходит в направлении ее распространения, т. е. вдоль луча. При прохождении  поперечных  волн  смещение  частиц  среды  происходит в плоскости, нормальной к лучу. Для  большинства  горных  пород  скорость  распространения продольных волн приблизительно в 2 раза больше скорости поперечных волн.  </a:t>
            </a:r>
          </a:p>
          <a:p>
            <a:pPr algn="just"/>
            <a:r>
              <a:rPr lang="en-US" sz="1600" dirty="0"/>
              <a:t>	</a:t>
            </a:r>
            <a:r>
              <a:rPr lang="ru-RU" sz="1600" dirty="0"/>
              <a:t>Модуль Юнга - это величина напряжения, которая вызывает удлинение стержня единичного  сечения  вдвое.  Измеряется  в  ньютонах  на  квадратный метр (Н/м 2 ) или паскалях (Па).</a:t>
            </a:r>
          </a:p>
          <a:p>
            <a:pPr algn="just"/>
            <a:r>
              <a:rPr lang="en-US" sz="1600" dirty="0"/>
              <a:t>	</a:t>
            </a:r>
            <a:r>
              <a:rPr lang="ru-RU" sz="1600" dirty="0"/>
              <a:t>Коэффициент  Пуассона   σ  (коэффициент  поперечного сжатия),  или  коэффициент  пропорциональности  между  относительным  сокращением  (удлинением)  стержня  под  действием нагрузки  и  относительным  увеличением  (сокращением)  его поперечных  размеров</a:t>
            </a:r>
            <a:r>
              <a:rPr lang="en-US" sz="1600" dirty="0"/>
              <a:t>,</a:t>
            </a:r>
            <a:r>
              <a:rPr lang="ru-RU" sz="1600" dirty="0"/>
              <a:t> величина безразмерная, может принимать значения от 0 до 0,5. </a:t>
            </a:r>
          </a:p>
          <a:p>
            <a:pPr algn="just"/>
            <a:r>
              <a:rPr lang="en-US" sz="1600" dirty="0"/>
              <a:t>	</a:t>
            </a:r>
            <a:r>
              <a:rPr lang="ru-RU" sz="1600" dirty="0"/>
              <a:t>Модуль сдвига G определяется отношением касательного напряжения  к  величине  угла  сдвига  и  характеризует  способность тел сопротивляться изменению формы</a:t>
            </a:r>
            <a:r>
              <a:rPr lang="en-US" sz="1600" dirty="0"/>
              <a:t>,</a:t>
            </a:r>
            <a:r>
              <a:rPr lang="ru-RU" sz="1600" dirty="0"/>
              <a:t> измеряется в Н/м 2 . </a:t>
            </a:r>
          </a:p>
          <a:p>
            <a:pPr algn="just"/>
            <a:r>
              <a:rPr lang="ru-RU" sz="1600" dirty="0"/>
              <a:t>	Модуль деформации Е </a:t>
            </a:r>
            <a:r>
              <a:rPr lang="ru-RU" sz="1600" dirty="0" err="1"/>
              <a:t>деф</a:t>
            </a:r>
            <a:r>
              <a:rPr lang="ru-RU" sz="1600" dirty="0"/>
              <a:t>  является одной из основных характеристик пород, он равен отношению нормального напряжения к производимому  им  полному  относительному  удлинению  и  используется  при  расчетах  устойчивости  любых  инженерных  сооружений. Измеряется в ньютонах на метр (Н/м).</a:t>
            </a:r>
          </a:p>
        </p:txBody>
      </p:sp>
    </p:spTree>
    <p:extLst>
      <p:ext uri="{BB962C8B-B14F-4D97-AF65-F5344CB8AC3E}">
        <p14:creationId xmlns:p14="http://schemas.microsoft.com/office/powerpoint/2010/main" val="33376028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41316" y="68264"/>
            <a:ext cx="8661862" cy="6740307"/>
          </a:xfrm>
          <a:prstGeom prst="rect">
            <a:avLst/>
          </a:prstGeom>
        </p:spPr>
        <p:txBody>
          <a:bodyPr wrap="square">
            <a:spAutoFit/>
          </a:bodyPr>
          <a:lstStyle/>
          <a:p>
            <a:r>
              <a:rPr lang="ru-RU" b="1" dirty="0"/>
              <a:t>Термические свойства </a:t>
            </a:r>
          </a:p>
          <a:p>
            <a:pPr algn="just"/>
            <a:r>
              <a:rPr lang="ru-RU" dirty="0"/>
              <a:t>	Температурное поле верхних слоев земной коры обусловлено наличием  тепловых  потоков.  Тепловой  поток  -  это  количество теплоты,  проходящее  в  единицу  времени  через  произвольную изометрическую поверхность. Основными параметрами, определяющими термические свойства горных пород, являются </a:t>
            </a:r>
            <a:r>
              <a:rPr lang="ru-RU" b="1" dirty="0"/>
              <a:t>теплопроводность, теплоемкость и геотермический градиент</a:t>
            </a:r>
            <a:r>
              <a:rPr lang="ru-RU" dirty="0"/>
              <a:t> </a:t>
            </a:r>
          </a:p>
          <a:p>
            <a:pPr algn="just"/>
            <a:r>
              <a:rPr lang="ru-RU" dirty="0"/>
              <a:t>	Теплопроводность λ - это свойство среды передавать кинетическую тепловую энергию ее молекул. Теплопроводность горных пород в первую очередь зависит от вида породы (минеральный состав, структура), пористости и </a:t>
            </a:r>
            <a:r>
              <a:rPr lang="ru-RU" dirty="0" err="1"/>
              <a:t>трещиноватости</a:t>
            </a:r>
            <a:r>
              <a:rPr lang="ru-RU" dirty="0"/>
              <a:t>,  типа  </a:t>
            </a:r>
            <a:r>
              <a:rPr lang="ru-RU" dirty="0" err="1"/>
              <a:t>порозаполнителя</a:t>
            </a:r>
            <a:r>
              <a:rPr lang="ru-RU" dirty="0"/>
              <a:t>  и  степени  насыщенности, температуры (особенно при отрицательных температурах). </a:t>
            </a:r>
          </a:p>
          <a:p>
            <a:pPr algn="just"/>
            <a:r>
              <a:rPr lang="ru-RU" dirty="0"/>
              <a:t> 	Если  заполняющая  поры  и  трещины  вода  движется,  то  за счет дополнительного конвекционного переноса тепла наблюдается резкое увеличение λ. В данном случае говорят о кажущейся теплопроводности (l к ), которая приводит к возникновению </a:t>
            </a:r>
            <a:r>
              <a:rPr lang="ru-RU" dirty="0" err="1"/>
              <a:t>геотемпературных</a:t>
            </a:r>
            <a:r>
              <a:rPr lang="ru-RU" dirty="0"/>
              <a:t>  аномалий  и  определяет  возможность  применения геотермии в качестве эффективного метода гидрогеологических исследований. </a:t>
            </a:r>
          </a:p>
          <a:p>
            <a:pPr algn="just"/>
            <a:r>
              <a:rPr lang="ru-RU" dirty="0"/>
              <a:t>	Удельная  теплоемкость  С  -  теплоемкость  тела,  имеющего массу т и повышающего температуру на один градус при подведении к нему количества теплоты Q при постоянном давлении. Она характеризует свойство среды изменять свою температуру. Измеряется в джоулях на килограмм-кельвин [Дж/(кг-К)]. </a:t>
            </a:r>
          </a:p>
          <a:p>
            <a:pPr algn="just"/>
            <a:r>
              <a:rPr lang="ru-RU" dirty="0"/>
              <a:t>	Геотермический  градиент  Г  характеризует  интенсивность возрастания  температуры.  Величина  обратная  геотермическому градиенту называется геотермической ступенью.</a:t>
            </a:r>
          </a:p>
        </p:txBody>
      </p:sp>
    </p:spTree>
    <p:extLst>
      <p:ext uri="{BB962C8B-B14F-4D97-AF65-F5344CB8AC3E}">
        <p14:creationId xmlns:p14="http://schemas.microsoft.com/office/powerpoint/2010/main" val="30807052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82880" y="64619"/>
            <a:ext cx="8736677" cy="6740307"/>
          </a:xfrm>
          <a:prstGeom prst="rect">
            <a:avLst/>
          </a:prstGeom>
        </p:spPr>
        <p:txBody>
          <a:bodyPr wrap="square">
            <a:spAutoFit/>
          </a:bodyPr>
          <a:lstStyle/>
          <a:p>
            <a:r>
              <a:rPr lang="ru-RU" b="1" dirty="0"/>
              <a:t>Ядерно-физические свойства</a:t>
            </a:r>
            <a:r>
              <a:rPr lang="ru-RU" dirty="0"/>
              <a:t> </a:t>
            </a:r>
          </a:p>
          <a:p>
            <a:pPr algn="just"/>
            <a:r>
              <a:rPr lang="ru-RU" dirty="0"/>
              <a:t>	Под  ядерно-физическими  свойствами  принято  понимать  естественную радиоактивность горных пород, а также особенности взаимодействия с ними искусственного ядерного излучения. </a:t>
            </a:r>
          </a:p>
          <a:p>
            <a:pPr algn="just"/>
            <a:r>
              <a:rPr lang="ru-RU" b="1" dirty="0"/>
              <a:t>	Естественная      радиоактивность</a:t>
            </a:r>
            <a:r>
              <a:rPr lang="ru-RU" dirty="0"/>
              <a:t>.      Естественная  радиоактивность горных пород связана с наличием в них изотопов, которые  обладают  свойством  самопроизвольно  распадаться.  Этот распад может сопровождаться как выбросом α- и β-частиц, так и излучением электромагнитной волны (γ-излучение). При проведении геофизических исследований γ-излучение имеет наибольшее  значение,  так  как  имеет  сравнительно  высокую  проникающую способность (20-30 см). </a:t>
            </a:r>
          </a:p>
          <a:p>
            <a:pPr algn="just"/>
            <a:r>
              <a:rPr lang="ru-RU" dirty="0"/>
              <a:t>Радиоактивность  горных  пород  определяется  присутствием урана и тория с продуктами их распада. </a:t>
            </a:r>
          </a:p>
          <a:p>
            <a:pPr algn="just"/>
            <a:r>
              <a:rPr lang="ru-RU" dirty="0"/>
              <a:t>	</a:t>
            </a:r>
            <a:r>
              <a:rPr lang="ru-RU" b="1" dirty="0"/>
              <a:t>Свойства,   определяющие   взаимодействие горных пород с искусственным излучением</a:t>
            </a:r>
            <a:r>
              <a:rPr lang="ru-RU" dirty="0"/>
              <a:t>. Ряд методов инженерной геофизики основан на изучении реакции взаимодействия горных пород с γ-квантами и нейтронным излучением. Помещенный в геологическую среду источник γ-квантов создает вокруг себя некоторое их распределение - «облако», размеры и плотность которого обусловлены способностью окружающей  среды  рассеивать  и  поглощать  кванты. </a:t>
            </a:r>
          </a:p>
          <a:p>
            <a:pPr algn="just"/>
            <a:r>
              <a:rPr lang="ru-RU" dirty="0"/>
              <a:t>Наиболее активные поглотители нейтронов - хлор и бор, в связи, с чем горные породы и подземные воды, содержащие в большом количестве  упомянутые  элементы,  хорошо  выделяются  по  этой  их особенности. </a:t>
            </a:r>
          </a:p>
          <a:p>
            <a:pPr algn="just"/>
            <a:r>
              <a:rPr lang="ru-RU" dirty="0"/>
              <a:t>	При  инженерно-геофизических  исследованиях  нейтронные методы  используют  для  оценки  пористости  по  замедляющему эффекту среды. Эффект замедления при полном водонасыщении пропорционален общей пористости породы.</a:t>
            </a:r>
          </a:p>
        </p:txBody>
      </p:sp>
    </p:spTree>
    <p:extLst>
      <p:ext uri="{BB962C8B-B14F-4D97-AF65-F5344CB8AC3E}">
        <p14:creationId xmlns:p14="http://schemas.microsoft.com/office/powerpoint/2010/main" val="7046073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41317" y="246257"/>
            <a:ext cx="8055032" cy="369332"/>
          </a:xfrm>
          <a:prstGeom prst="rect">
            <a:avLst/>
          </a:prstGeom>
        </p:spPr>
        <p:txBody>
          <a:bodyPr wrap="square">
            <a:spAutoFit/>
          </a:bodyPr>
          <a:lstStyle/>
          <a:p>
            <a:r>
              <a:rPr lang="ru-RU" dirty="0"/>
              <a:t>ФИЗИЧЕСКИЕ ПОЛЯ В МАССИВАХ ГОРНЫХ ПОРОД</a:t>
            </a:r>
          </a:p>
        </p:txBody>
      </p:sp>
      <p:sp>
        <p:nvSpPr>
          <p:cNvPr id="3" name="Прямоугольник 2"/>
          <p:cNvSpPr/>
          <p:nvPr/>
        </p:nvSpPr>
        <p:spPr>
          <a:xfrm>
            <a:off x="141316" y="615589"/>
            <a:ext cx="8912421" cy="6124754"/>
          </a:xfrm>
          <a:prstGeom prst="rect">
            <a:avLst/>
          </a:prstGeom>
        </p:spPr>
        <p:txBody>
          <a:bodyPr wrap="square">
            <a:spAutoFit/>
          </a:bodyPr>
          <a:lstStyle/>
          <a:p>
            <a:r>
              <a:rPr lang="ru-RU" sz="1400" dirty="0"/>
              <a:t>Понятие массива горных пород </a:t>
            </a:r>
          </a:p>
          <a:p>
            <a:r>
              <a:rPr lang="ru-RU" sz="1400" dirty="0"/>
              <a:t>Под понятием массива горных пород следует понимать обособленную  часть  геологической  среды,  находящуюся  в  сфере инженерного воздействия.   В понятие «массив» входят все неоднородности, подземные воды, газы и физические поля, сформировавшиеся в нем под влиянием внутренних и внешних факторов.  </a:t>
            </a:r>
          </a:p>
          <a:p>
            <a:r>
              <a:rPr lang="ru-RU" sz="1400" dirty="0"/>
              <a:t>Структура  массива  горных  пород  носит  иерархический  характер. В ее формировании участвуют элементы различных рангов, в первую очередь геологические тела неодинаковых размеров и степени сложности. Эти тела представляют собой определенную часть геологической среды, которая характеризуется общими признаками (свойствами), делающими ее отличной от окружающего  геологического  пространства.  Сочетание  простых геологических  тел  имеющих  общие  границы  образует  сложные геологические тела. А сочетание последних - еще более сложные и т.д.  </a:t>
            </a:r>
          </a:p>
          <a:p>
            <a:r>
              <a:rPr lang="ru-RU" sz="1400" dirty="0"/>
              <a:t>Однако в геофизике интересны не сами тела, а особенности границ,  отделяющих  одни  тела  от  других.  Наличие  границ  во многом  предопределяют  возможность  получения  количественной  информации  по  материалам  наблюдений.  Границы  подразделяются по целому ряду признаков. В первую очередь выделяют  плоскопараллельные  границы  раздела,  для  которых  легче всего находить решения прямых и обратных геофизических задач  и  границы,  аппроксимируемые  поверхностями  второго  порядка и различными их сочетаниями для которых решение прямых и обратных задач довольно сложное. </a:t>
            </a:r>
          </a:p>
          <a:p>
            <a:r>
              <a:rPr lang="ru-RU" sz="1400" dirty="0"/>
              <a:t>Границы  могут  быть  контрастными  и  градиентными.  При контрастных  границах  наблюдается  резкое  изменение  одного или нескольких свойств, четко фиксируемое в поведении физических  полей,  используемых  для  исследований.  При  градиент-</a:t>
            </a:r>
          </a:p>
          <a:p>
            <a:r>
              <a:rPr lang="ru-RU" sz="1400" dirty="0" err="1"/>
              <a:t>ных</a:t>
            </a:r>
            <a:r>
              <a:rPr lang="ru-RU" sz="1400" dirty="0"/>
              <a:t> границах наблюдается  постепенный переход от одного тела к другому, что создает трудности при нахождении границ раздела. В этом случае обычно ориентируются на участки наибольшего градиента изменения измеряемых параметров.</a:t>
            </a:r>
          </a:p>
          <a:p>
            <a:r>
              <a:rPr lang="ru-RU" sz="1400" dirty="0"/>
              <a:t>Кроме того границы подразделяются на гладкие и шероховатые. Гладкие границы создают более благоприятные условия для применения  любых  геофизических  методов.  Шероховатые  границы  неблагоприятны  при  применении  волновых  методов (сейсмоакустических,  высокочастотных      электрометрических, радарных). </a:t>
            </a:r>
          </a:p>
          <a:p>
            <a:r>
              <a:rPr lang="ru-RU" sz="1400" dirty="0"/>
              <a:t>Физические  поля  неотделимы  от  массивов  горных  пород. </a:t>
            </a:r>
          </a:p>
          <a:p>
            <a:r>
              <a:rPr lang="ru-RU" sz="1400" dirty="0"/>
              <a:t>Источники этих полей могут быть как внешними по отношению к  массивам,  так  и  находиться  внутри  их  границ.  Возможны  и промежуточные ситуации.</a:t>
            </a:r>
          </a:p>
        </p:txBody>
      </p:sp>
    </p:spTree>
    <p:extLst>
      <p:ext uri="{BB962C8B-B14F-4D97-AF65-F5344CB8AC3E}">
        <p14:creationId xmlns:p14="http://schemas.microsoft.com/office/powerpoint/2010/main" val="39123438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32756" y="0"/>
            <a:ext cx="8454044" cy="8494633"/>
          </a:xfrm>
          <a:prstGeom prst="rect">
            <a:avLst/>
          </a:prstGeom>
        </p:spPr>
        <p:txBody>
          <a:bodyPr wrap="square">
            <a:spAutoFit/>
          </a:bodyPr>
          <a:lstStyle/>
          <a:p>
            <a:r>
              <a:rPr lang="ru-RU" sz="1400" dirty="0"/>
              <a:t>Тепловое поле </a:t>
            </a:r>
          </a:p>
          <a:p>
            <a:r>
              <a:rPr lang="ru-RU" sz="1400" dirty="0"/>
              <a:t>Температурное  поле  в  массивах  горных  пород  можно  подразделить на зону переменных температур (до глубин 20-30 м) и зону  установившихся  или  почти  установившихся  температур более глубоких слоев литосферы. </a:t>
            </a:r>
          </a:p>
          <a:p>
            <a:r>
              <a:rPr lang="ru-RU" sz="1400" dirty="0"/>
              <a:t>В  зоне  переменных  температур  на  формирование  температурного  поля  большое  влияние  оказывает  солнечная  энергия, проникающая в почву и в толщу подпочвенных отложений. Сезонные и суточные изменения солнечной активности и ряд других  причин  обусловливают  сложный  переменный  тепловой  поток,  направляющийся  в  глубь  земли.  В  самом  поверхностном, так  называемом  деятельном  слое,  совпадающем  в  основном  с почвенным  слоем,  теплопередача  происходит  сложным  путем. </a:t>
            </a:r>
          </a:p>
          <a:p>
            <a:r>
              <a:rPr lang="ru-RU" sz="1400" dirty="0"/>
              <a:t>На процесс теплопередачи влияют следующие факторы:  </a:t>
            </a:r>
          </a:p>
          <a:p>
            <a:r>
              <a:rPr lang="ru-RU" sz="1400" dirty="0"/>
              <a:t> - молекулярная теплопроводность;  </a:t>
            </a:r>
          </a:p>
          <a:p>
            <a:r>
              <a:rPr lang="ru-RU" sz="1400" dirty="0"/>
              <a:t> -  перенос  тепла  инфильтрационным  потоком  грунтовых вод; </a:t>
            </a:r>
          </a:p>
          <a:p>
            <a:r>
              <a:rPr lang="ru-RU" sz="1400" dirty="0"/>
              <a:t> -  переносом  тепла  конвекционным  движением  воздуха  и паров воды в порах; </a:t>
            </a:r>
          </a:p>
          <a:p>
            <a:r>
              <a:rPr lang="ru-RU" sz="1400" dirty="0"/>
              <a:t> - изменением агрегатного состояния воды, т. е. при ее переходе в пар или лед.</a:t>
            </a:r>
          </a:p>
          <a:p>
            <a:r>
              <a:rPr lang="ru-RU" sz="1400" dirty="0"/>
              <a:t>С  возрастанием  глубины  условия  теплопередачи  упрощаются,  теплопроводность  пород  постепенно  становится  более  стабильной, перенос тепла инфильтрационными осадками перестает играть заметную роль, отпадает его перенос за счет конвекции и лучеиспускания. В результате ниже деятельного слоя теплопередача  обусловливается  почти  исключительно  молекулярной теплопроводностью. </a:t>
            </a:r>
          </a:p>
          <a:p>
            <a:r>
              <a:rPr lang="ru-RU" sz="1400" dirty="0"/>
              <a:t>Распространение  переменного  теплового  потока  ниже  деятельного слоя в однородных горных породах характеризуется: </a:t>
            </a:r>
          </a:p>
          <a:p>
            <a:r>
              <a:rPr lang="ru-RU" sz="1400" dirty="0"/>
              <a:t>- затуханием с глубиной амплитуд высокочастотных колебаний более быстрым, чем низкочастотных,  </a:t>
            </a:r>
          </a:p>
          <a:p>
            <a:pPr marL="285750" indent="-285750">
              <a:buFontTx/>
              <a:buChar char="-"/>
            </a:pPr>
            <a:r>
              <a:rPr lang="ru-RU" sz="1400" dirty="0"/>
              <a:t>неизменностью периода колебаний температур, </a:t>
            </a:r>
          </a:p>
          <a:p>
            <a:pPr marL="285750" indent="-285750">
              <a:buFontTx/>
              <a:buChar char="-"/>
            </a:pPr>
            <a:r>
              <a:rPr lang="ru-RU" sz="1400" dirty="0"/>
              <a:t>затуханием  амплитуд  колебаний  температурного  поля  с глубиной по экспоненциальному закону. </a:t>
            </a:r>
          </a:p>
          <a:p>
            <a:r>
              <a:rPr lang="ru-RU" sz="1400" dirty="0"/>
              <a:t>Горизонт, в пределах которого сезонные колебания температуры становятся меньше точности наблюдений (обычно принимаемой равной 0,1 °С), называется горизонтом постоянных температур.  Ниже  горизонта  постоянных  температур  происходит постепенное нарастание температур с глубиной в соответствии с </a:t>
            </a:r>
          </a:p>
          <a:p>
            <a:r>
              <a:rPr lang="ru-RU" sz="1400" dirty="0"/>
              <a:t>геотермическим градиентом, характерным для данного района.  </a:t>
            </a:r>
          </a:p>
          <a:p>
            <a:r>
              <a:rPr lang="ru-RU" sz="1400" dirty="0"/>
              <a:t>На величину геотермического градиента влияют следующие факторы: </a:t>
            </a:r>
          </a:p>
          <a:p>
            <a:r>
              <a:rPr lang="ru-RU" sz="1400" dirty="0"/>
              <a:t> -  интенсивность  теплового  потока,  идущего  с  больших глубин;  </a:t>
            </a:r>
          </a:p>
          <a:p>
            <a:r>
              <a:rPr lang="ru-RU" sz="1400" dirty="0"/>
              <a:t> -  условия  залегания  горных  пород,  имеющих  различную теплопроводность;  </a:t>
            </a:r>
          </a:p>
          <a:p>
            <a:r>
              <a:rPr lang="ru-RU" sz="1400" dirty="0"/>
              <a:t> - рельеф горизонта постоянной температуры и ее значение;  </a:t>
            </a:r>
          </a:p>
          <a:p>
            <a:r>
              <a:rPr lang="ru-RU" sz="1400" dirty="0"/>
              <a:t> - проявления современного вулканизма;  </a:t>
            </a:r>
          </a:p>
          <a:p>
            <a:r>
              <a:rPr lang="ru-RU" sz="1400" dirty="0"/>
              <a:t> - выделение тепла за счет кинетической энергии тектонических  движений,  за  счет  радиоактивного  распада,  за счет экзотермических и эндотермических реакций;  </a:t>
            </a:r>
          </a:p>
          <a:p>
            <a:r>
              <a:rPr lang="ru-RU" sz="1400" dirty="0"/>
              <a:t> -  условия  циркуляции  подземных  вод  и  газов,  переносящих тепло;  </a:t>
            </a:r>
          </a:p>
          <a:p>
            <a:r>
              <a:rPr lang="ru-RU" sz="1400" dirty="0"/>
              <a:t> - многолетняя мерзлота. </a:t>
            </a:r>
          </a:p>
          <a:p>
            <a:r>
              <a:rPr lang="ru-RU" sz="1400" dirty="0"/>
              <a:t>Геотермическая ступень  для кристаллических щитов равна в среднем 100 м/град, для платформ - от 8 до 30 м/град, по окраинам областей кайнозойской складчатости и в третичных передовых прогибах - от 20 до 30 м/град и в областях новейшего вулканизма - от 5 до 20 м/град.</a:t>
            </a:r>
          </a:p>
        </p:txBody>
      </p:sp>
    </p:spTree>
    <p:extLst>
      <p:ext uri="{BB962C8B-B14F-4D97-AF65-F5344CB8AC3E}">
        <p14:creationId xmlns:p14="http://schemas.microsoft.com/office/powerpoint/2010/main" val="404480736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91439" y="158462"/>
            <a:ext cx="8711739" cy="6124754"/>
          </a:xfrm>
          <a:prstGeom prst="rect">
            <a:avLst/>
          </a:prstGeom>
        </p:spPr>
        <p:txBody>
          <a:bodyPr wrap="square">
            <a:spAutoFit/>
          </a:bodyPr>
          <a:lstStyle/>
          <a:p>
            <a:r>
              <a:rPr lang="ru-RU" sz="1400" dirty="0"/>
              <a:t>Электромагнитное поле </a:t>
            </a:r>
          </a:p>
          <a:p>
            <a:r>
              <a:rPr lang="ru-RU" sz="1400" dirty="0"/>
              <a:t>Массивы  горных  пород находятся  под  воздействием  разнообразных электромагнитных полей естественного и искусственного происхождения. По отношению к массивам они могут быть условно подразделены на внутренние, поверхностные и внешние (табл. 1). К поверхностным относятся  те поля, источники которых приурочены либо непосредственно к границе раздела земля - воздух, либо заключены в двухметровом слое ниже этой границы. К внутренним относятся те поля, которые лежат на больших глубинах, однако не ниже той зоны, которая находится или может находиться под воздействием инженерных сооружений. </a:t>
            </a:r>
          </a:p>
          <a:p>
            <a:r>
              <a:rPr lang="ru-RU" sz="1400" dirty="0"/>
              <a:t>По  пространственным  признакам  электромагнитные  поля делятся на глобальные, региональные и локальные. К  внешним  полям  естественного  происхождения  относятся теллурические  поля  космического  происхождения,  которые можно  одновременно  считать  глобальными  и  региональными вследствие  действия  ионосферных  и  атмосферных  процессов. </a:t>
            </a:r>
          </a:p>
          <a:p>
            <a:r>
              <a:rPr lang="ru-RU" sz="1400" dirty="0"/>
              <a:t>Эти поля проявляются в виде </a:t>
            </a:r>
            <a:r>
              <a:rPr lang="ru-RU" sz="1400" dirty="0" err="1"/>
              <a:t>разнопериодных</a:t>
            </a:r>
            <a:r>
              <a:rPr lang="ru-RU" sz="1400" dirty="0"/>
              <a:t> вариаций, </a:t>
            </a:r>
            <a:r>
              <a:rPr lang="ru-RU" sz="1400" dirty="0" err="1"/>
              <a:t>микропульсаций</a:t>
            </a:r>
            <a:r>
              <a:rPr lang="ru-RU" sz="1400" dirty="0"/>
              <a:t>, регулярных пульсаций и бухт. Частотный спектр теллурических токов  колеблется от 10  -4  до 10 2  Гц. </a:t>
            </a:r>
          </a:p>
          <a:p>
            <a:r>
              <a:rPr lang="ru-RU" sz="1400" dirty="0"/>
              <a:t> В средних широтах амплитуда напряженности токов космического и ионосферного происхождения варьирует от 0,1 до 10 мВ/км.  В  северных  широтах  их  интенсивность  значительно больше. Теллурические токи оказывают  коррозионное воздействие на металлические конструкции.  </a:t>
            </a:r>
          </a:p>
          <a:p>
            <a:r>
              <a:rPr lang="ru-RU" sz="1400" dirty="0"/>
              <a:t>К естественным электромагнитным полям могут быть отнесены поля, возникающие в геологической среде за счет </a:t>
            </a:r>
            <a:r>
              <a:rPr lang="ru-RU" sz="1400" dirty="0" err="1"/>
              <a:t>окислительно</a:t>
            </a:r>
            <a:r>
              <a:rPr lang="ru-RU" sz="1400" dirty="0"/>
              <a:t>-восстановительных,  фильтрационных  и  диффузионно-адсорбционных явлений. При длительном воздействии они создают неблагоприятные условия для эксплуатации некоторых металлических и цементных подземных конструкций. </a:t>
            </a:r>
          </a:p>
          <a:p>
            <a:r>
              <a:rPr lang="ru-RU" sz="1400" dirty="0"/>
              <a:t>Однако наибольшее воздействие на массивы горных пород и находящиеся  в  них  сооружения  оказывают  поля  техногенного происхождения,  связанные  с  функционированием  различного рода  промышленных  и  транспортных  силовых  установок.  Частотный спектр этих полей очень широк: от постоянного тока до </a:t>
            </a:r>
          </a:p>
          <a:p>
            <a:r>
              <a:rPr lang="ru-RU" sz="1400" dirty="0"/>
              <a:t>токов промышленной частоты и высокочастотных полей, создаваемых  мощными  радио-  и  телевизионными  станциями.  При этом загрязняют литосферное пространство в основном постоянные токи электрифицированных железных дорог, трамваев, метрополитенов и шахтного транспорта.</a:t>
            </a:r>
          </a:p>
          <a:p>
            <a:endParaRPr lang="ru-RU" sz="1400" dirty="0"/>
          </a:p>
          <a:p>
            <a:r>
              <a:rPr lang="ru-RU" sz="1400" dirty="0"/>
              <a:t>+таблица</a:t>
            </a:r>
          </a:p>
        </p:txBody>
      </p:sp>
    </p:spTree>
    <p:extLst>
      <p:ext uri="{BB962C8B-B14F-4D97-AF65-F5344CB8AC3E}">
        <p14:creationId xmlns:p14="http://schemas.microsoft.com/office/powerpoint/2010/main" val="20418085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9144000" cy="5909310"/>
          </a:xfrm>
          <a:prstGeom prst="rect">
            <a:avLst/>
          </a:prstGeom>
        </p:spPr>
        <p:txBody>
          <a:bodyPr wrap="square">
            <a:spAutoFit/>
          </a:bodyPr>
          <a:lstStyle/>
          <a:p>
            <a:r>
              <a:rPr lang="ru-RU" sz="1400" dirty="0"/>
              <a:t>Связь </a:t>
            </a:r>
            <a:r>
              <a:rPr lang="ru-RU" sz="1400" dirty="0" err="1"/>
              <a:t>геофильтрационного</a:t>
            </a:r>
            <a:r>
              <a:rPr lang="ru-RU" sz="1400" dirty="0"/>
              <a:t>  и электрических полей</a:t>
            </a:r>
          </a:p>
          <a:p>
            <a:r>
              <a:rPr lang="ru-RU" sz="1400" dirty="0"/>
              <a:t>Движение  воды  в  горных  породах  приводит  к  возникновению электрического поля фильтрации. Природа этого поля связана  с  образованием  двойного  электрического  слоя  на  границе минерального скелета и поровой влаги. В связи с тем, что двойной слой имеет диффузионный характер, часть его в жидкой фазе перемещается при движении поровой влаги. В природных условиях неподвижная часть двойного слоя имеет отрицательный </a:t>
            </a:r>
          </a:p>
          <a:p>
            <a:r>
              <a:rPr lang="ru-RU" sz="1400" dirty="0"/>
              <a:t>заряд, а подвижная - положительный. Таким образом, в направлении  движения  жидкости  происходит  вынос  положительных зарядов. </a:t>
            </a:r>
          </a:p>
          <a:p>
            <a:r>
              <a:rPr lang="ru-RU" sz="1400" dirty="0"/>
              <a:t>В  однородных  проницаемых  грунтах  </a:t>
            </a:r>
            <a:r>
              <a:rPr lang="ru-RU" sz="1400" dirty="0" err="1"/>
              <a:t>электрофильтрационные</a:t>
            </a:r>
            <a:r>
              <a:rPr lang="ru-RU" sz="1400" dirty="0"/>
              <a:t> потенциалы отражают поведение </a:t>
            </a:r>
            <a:r>
              <a:rPr lang="ru-RU" sz="1400" dirty="0" err="1"/>
              <a:t>гидроизогипс</a:t>
            </a:r>
            <a:r>
              <a:rPr lang="ru-RU" sz="1400" dirty="0"/>
              <a:t>. Они возрастают в направлении движения потока, причем их интенсивность пропорциональна  гидравлическим  градиентам.  Карты  равных значений потенциалов характеризуют пространственную форму фильтрационного потока, направление его движения и до некоторой степени скорость. </a:t>
            </a:r>
          </a:p>
          <a:p>
            <a:r>
              <a:rPr lang="ru-RU" sz="1400" dirty="0"/>
              <a:t>В  области  формирования  грунтовых  вод  отрицательными аномалиями потенциалов выделяются участки повышенной инфильтрации, связанной с выпадением атмосферных осадков, таянием снега и льда и другими причинами. При поступлении талых  вод  в  карстовые  полости  отрицательные  аномалии  могут достигать десятков милливольт. </a:t>
            </a:r>
          </a:p>
          <a:p>
            <a:r>
              <a:rPr lang="ru-RU" sz="1400" dirty="0"/>
              <a:t>Движение  подземных  вод  снизу  вверх,  т.  е.  их  разгрузка приводит  к  возникновению  электрических  потенциалов,  характеризующихся максимумом, спадающим более или менее равномерно по всем направлениям.  </a:t>
            </a:r>
          </a:p>
          <a:p>
            <a:r>
              <a:rPr lang="ru-RU" sz="1400" dirty="0"/>
              <a:t>В пределах области транзита подземных вод структура </a:t>
            </a:r>
            <a:r>
              <a:rPr lang="ru-RU" sz="1400" dirty="0" err="1"/>
              <a:t>электрофильтрационного</a:t>
            </a:r>
            <a:r>
              <a:rPr lang="ru-RU" sz="1400" dirty="0"/>
              <a:t>  поля  имеет  ряд  специфических  особенностей. В случае неоднородной проницаемости грунтов изолинии потенциала вытягиваются вдоль основных фильтрационных потоков,  а  отдельные  локализованные  аномалии  характеризуют особенности растекания грунтовых вод, связанные с конфигурацией местных </a:t>
            </a:r>
            <a:r>
              <a:rPr lang="ru-RU" sz="1400" dirty="0" err="1"/>
              <a:t>водоупоров</a:t>
            </a:r>
            <a:r>
              <a:rPr lang="ru-RU" sz="1400" dirty="0"/>
              <a:t>. По мере приближения к области разгрузки значения потенциалов возрастают. Над сосредоточенными потоками подземных вод отмечаются максимумы, тем более значительные, чем выше скорости их движения и меньше глубина залегания. Следует иметь в виду, что на </a:t>
            </a:r>
            <a:r>
              <a:rPr lang="ru-RU" sz="1400" dirty="0" err="1"/>
              <a:t>электрофильтрационное</a:t>
            </a:r>
            <a:r>
              <a:rPr lang="ru-RU" sz="1400" dirty="0"/>
              <a:t> поле в области транзита влияет не только движение воды в зоне полного водонасыщения, но и связанное с ним перемещение влаги в зоне аэрации.  </a:t>
            </a:r>
          </a:p>
          <a:p>
            <a:r>
              <a:rPr lang="ru-RU" sz="1400" dirty="0"/>
              <a:t>Поведение  электрического  поля  фильтрации  в  области  инфильтрации, транзита и разгрузки легче всего проследить на картах и графиках электрических потенциалов.</a:t>
            </a:r>
          </a:p>
        </p:txBody>
      </p:sp>
    </p:spTree>
    <p:extLst>
      <p:ext uri="{BB962C8B-B14F-4D97-AF65-F5344CB8AC3E}">
        <p14:creationId xmlns:p14="http://schemas.microsoft.com/office/powerpoint/2010/main" val="360817343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92901" y="168625"/>
            <a:ext cx="8759905" cy="4401205"/>
          </a:xfrm>
          <a:prstGeom prst="rect">
            <a:avLst/>
          </a:prstGeom>
        </p:spPr>
        <p:txBody>
          <a:bodyPr wrap="square">
            <a:spAutoFit/>
          </a:bodyPr>
          <a:lstStyle/>
          <a:p>
            <a:r>
              <a:rPr lang="ru-RU" sz="1400" dirty="0"/>
              <a:t>Магнетизм горных пород</a:t>
            </a:r>
          </a:p>
          <a:p>
            <a:r>
              <a:rPr lang="ru-RU" sz="1400" dirty="0"/>
              <a:t>Магнитные свойства горных пород определяются, в первую очередь, наличием или отсутствием в них </a:t>
            </a:r>
            <a:r>
              <a:rPr lang="ru-RU" sz="1400" dirty="0" err="1"/>
              <a:t>ферромагнитных</a:t>
            </a:r>
            <a:r>
              <a:rPr lang="ru-RU" sz="1400" dirty="0"/>
              <a:t> минералов. При большом содержании таких минералов вся горная порода приобретает </a:t>
            </a:r>
            <a:r>
              <a:rPr lang="ru-RU" sz="1400" dirty="0" err="1"/>
              <a:t>ферромагнитные</a:t>
            </a:r>
            <a:r>
              <a:rPr lang="ru-RU" sz="1400" dirty="0"/>
              <a:t> свойства. Помимо количества магнитных минералов на магнитные свойства породы существенное влияние оказывает их форма и взаимное расположение, отражающееся на величине фактора размагничивания. </a:t>
            </a:r>
          </a:p>
          <a:p>
            <a:r>
              <a:rPr lang="ru-RU" sz="1400" dirty="0"/>
              <a:t>Магнитная  восприимчивость  магматических  пород  изменяется  в  широких  пределах  от  очень  сильномагнитных  до  слабомагнитных. С повышением </a:t>
            </a:r>
            <a:r>
              <a:rPr lang="ru-RU" sz="1400" dirty="0" err="1"/>
              <a:t>основности</a:t>
            </a:r>
            <a:r>
              <a:rPr lang="ru-RU" sz="1400" dirty="0"/>
              <a:t> растет содержание окислов железа, что создает благоприятные условия для увеличения содержания  </a:t>
            </a:r>
            <a:r>
              <a:rPr lang="ru-RU" sz="1400" dirty="0" err="1"/>
              <a:t>ферромагнитных</a:t>
            </a:r>
            <a:r>
              <a:rPr lang="ru-RU" sz="1400" dirty="0"/>
              <a:t>  минералов  и,  как  следствие,  возрастания æ  в  верхних  частях  разреза.  На  величину æ    сильно влияет  выветривание,  которое  может  снижать  ее  в  10  -  20раз. </a:t>
            </a:r>
          </a:p>
          <a:p>
            <a:r>
              <a:rPr lang="ru-RU" sz="1400" dirty="0"/>
              <a:t>Осадочные породы, как правило, слабомагнитны. Их магнитные свойства в основном зависят от наличия частиц </a:t>
            </a:r>
            <a:r>
              <a:rPr lang="ru-RU" sz="1400" dirty="0" err="1"/>
              <a:t>ферромагнитных</a:t>
            </a:r>
            <a:r>
              <a:rPr lang="ru-RU" sz="1400" dirty="0"/>
              <a:t> минералов  и  темноцветных  парамагнетиков,  общее  количество которых обычно незначительно. Магнитные свойства терригенных осадков возрастают по мере приближения к областям сноса </a:t>
            </a:r>
          </a:p>
          <a:p>
            <a:r>
              <a:rPr lang="ru-RU" sz="1400" dirty="0"/>
              <a:t>массивов  магматогенных  пород.  Характерной  особенностью многих  осадочных  пород  является  их  магнитная  анизотропия. </a:t>
            </a:r>
          </a:p>
          <a:p>
            <a:r>
              <a:rPr lang="ru-RU" sz="1400" dirty="0"/>
              <a:t>Так, например, в ленточных глинах по напластованию отмечается большая магнитная восприимчивость, чем  </a:t>
            </a:r>
            <a:r>
              <a:rPr lang="ru-RU" sz="1400" dirty="0" err="1"/>
              <a:t>вкрест</a:t>
            </a:r>
            <a:r>
              <a:rPr lang="ru-RU" sz="1400" dirty="0"/>
              <a:t> напластования. Метаморфические породы по своим магнитным свойствам занимают  промежуточное  положение  между  магматическими  и осадочными. Значение и дисперсия параметра  æ  в них зависят </a:t>
            </a:r>
          </a:p>
          <a:p>
            <a:r>
              <a:rPr lang="ru-RU" sz="1400" dirty="0"/>
              <a:t>от состава материнских пород и степени их </a:t>
            </a:r>
            <a:r>
              <a:rPr lang="ru-RU" sz="1400" dirty="0" err="1"/>
              <a:t>измененности</a:t>
            </a:r>
            <a:r>
              <a:rPr lang="ru-RU" sz="1400" dirty="0"/>
              <a:t>. </a:t>
            </a:r>
          </a:p>
        </p:txBody>
      </p:sp>
    </p:spTree>
    <p:extLst>
      <p:ext uri="{BB962C8B-B14F-4D97-AF65-F5344CB8AC3E}">
        <p14:creationId xmlns:p14="http://schemas.microsoft.com/office/powerpoint/2010/main" val="413301769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11228" y="93811"/>
            <a:ext cx="8736439" cy="6124754"/>
          </a:xfrm>
          <a:prstGeom prst="rect">
            <a:avLst/>
          </a:prstGeom>
        </p:spPr>
        <p:txBody>
          <a:bodyPr wrap="square">
            <a:spAutoFit/>
          </a:bodyPr>
          <a:lstStyle/>
          <a:p>
            <a:r>
              <a:rPr lang="ru-RU" sz="1400" dirty="0"/>
              <a:t>Радиоактивность горных пород</a:t>
            </a:r>
          </a:p>
          <a:p>
            <a:r>
              <a:rPr lang="ru-RU" sz="1400" dirty="0"/>
              <a:t>Радиоактивность  горных  пород  определяется  присутствием урана и тория с продуктами их распада, а также радиоактивным калием  К 40 . Остальные радиоактивные изотопы, число которых достигает 180, практически не оказывают сколько-нибудь существенного влияния на радиоактивные свойства пород. Наибольшей радиоактивностью обладают магматические породы, самой </a:t>
            </a:r>
          </a:p>
          <a:p>
            <a:r>
              <a:rPr lang="ru-RU" sz="1400" dirty="0"/>
              <a:t>низкой - осадочные, метаморфические - промежуточной. В связи с  тем,  что  в  магматических  породах  радиоактивные  элементы концентрируются  в  кислых  компонентах,  интенсивность  γ-излучения  убывает  от  кислых  к  основным  породам.  Колебание их концентрации может достигать двух-трех порядков. </a:t>
            </a:r>
          </a:p>
          <a:p>
            <a:r>
              <a:rPr lang="ru-RU" sz="1400" dirty="0"/>
              <a:t>Основным носителем радиоактивности в осадочных породах являются  </a:t>
            </a:r>
            <a:r>
              <a:rPr lang="ru-RU" sz="1400" dirty="0" err="1"/>
              <a:t>пелитовые</a:t>
            </a:r>
            <a:r>
              <a:rPr lang="ru-RU" sz="1400" dirty="0"/>
              <a:t>  разности.  Глинистые  частицы  обладают способностью в процессе литогенеза абсорбировать радиоактивные  элементы.  Кроме  того,  в  них  содержатся  богатые  калием минералы,  что  также  способствует  повышению  их  активности. </a:t>
            </a:r>
          </a:p>
          <a:p>
            <a:r>
              <a:rPr lang="ru-RU" sz="1400" dirty="0"/>
              <a:t>Наибольшей  радиоактивностью  отличаются  глубоководные  отложения.  Она  уменьшается  в  несколько  раз  для  мелководных осадков. Радиоактивность карбонатных пород, как правило, ниже и изменяется в меньших пределах, чем в песчано-глинистых. </a:t>
            </a:r>
          </a:p>
          <a:p>
            <a:r>
              <a:rPr lang="ru-RU" sz="1400" dirty="0"/>
              <a:t>Прямая закономерная связь радиоактивности песчанистых пород с  их  глинистостью  позволяет  оценивать  по  интенсивности  γ-излучения их проницаемость. Распад  радиоактивных  элементов  в  геологической  среде приводит к образованию радиоактивных газов, так называемых  эманаций,  из  которых  практическое  значение  для  целей  инженерно-геофизических  исследований  имеют  радон  (</a:t>
            </a:r>
            <a:r>
              <a:rPr lang="ru-RU" sz="1400" dirty="0" err="1"/>
              <a:t>Rn</a:t>
            </a:r>
            <a:r>
              <a:rPr lang="ru-RU" sz="1400" dirty="0"/>
              <a:t> 222 )  и  в меньшей  степени  </a:t>
            </a:r>
            <a:r>
              <a:rPr lang="ru-RU" sz="1400" dirty="0" err="1"/>
              <a:t>торон</a:t>
            </a:r>
            <a:r>
              <a:rPr lang="ru-RU" sz="1400" dirty="0"/>
              <a:t>  (</a:t>
            </a:r>
            <a:r>
              <a:rPr lang="ru-RU" sz="1400" dirty="0" err="1"/>
              <a:t>Tn</a:t>
            </a:r>
            <a:r>
              <a:rPr lang="ru-RU" sz="1400" dirty="0"/>
              <a:t> 220 ).  Эманацию,  выделяющуюся  из твердой фазы, принято называть свободной, а остающуюся в ней - связанной. </a:t>
            </a:r>
            <a:r>
              <a:rPr lang="ru-RU" sz="1400" dirty="0" err="1"/>
              <a:t>Эманирующая</a:t>
            </a:r>
            <a:r>
              <a:rPr lang="ru-RU" sz="1400" dirty="0"/>
              <a:t> способность пород численно оценивается  количеством  свободной  эманации,  выделяемой  одним граммом породы за время, достаточное для установления равно-</a:t>
            </a:r>
          </a:p>
          <a:p>
            <a:r>
              <a:rPr lang="ru-RU" sz="1400" dirty="0" err="1"/>
              <a:t>весия</a:t>
            </a:r>
            <a:r>
              <a:rPr lang="ru-RU" sz="1400" dirty="0"/>
              <a:t> с материнским изотопом. Процесс </a:t>
            </a:r>
            <a:r>
              <a:rPr lang="ru-RU" sz="1400" dirty="0" err="1"/>
              <a:t>эманирования</a:t>
            </a:r>
            <a:r>
              <a:rPr lang="ru-RU" sz="1400" dirty="0"/>
              <a:t> связан, в первую очередь, с радиоактивной отдачей, в результате которой атомы  отдачи  удаляются  от  места  распада.  Длина  пробега  атомов эманации зависит от свойств среды, в которой пролегает их путь.  Далее  начинается  их  миграция.  Под  миграцией  эманации </a:t>
            </a:r>
          </a:p>
          <a:p>
            <a:r>
              <a:rPr lang="ru-RU" sz="1400" dirty="0"/>
              <a:t>понимается комплекс физических и физико-химических процессов, в результате которых происходит перемещение их атомов и молекул  в  горных  породах.  Наибольшая  миграционная  активность    наблюдается  в  геодинамических  зонах  при  повышенной проницаемости пород и повышенных напряжениях.</a:t>
            </a:r>
          </a:p>
          <a:p>
            <a:endParaRPr lang="ru-RU" sz="1400" dirty="0"/>
          </a:p>
        </p:txBody>
      </p:sp>
    </p:spTree>
    <p:extLst>
      <p:ext uri="{BB962C8B-B14F-4D97-AF65-F5344CB8AC3E}">
        <p14:creationId xmlns:p14="http://schemas.microsoft.com/office/powerpoint/2010/main" val="373576967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60559"/>
            <a:ext cx="8994371" cy="5262979"/>
          </a:xfrm>
          <a:prstGeom prst="rect">
            <a:avLst/>
          </a:prstGeom>
        </p:spPr>
        <p:txBody>
          <a:bodyPr wrap="square">
            <a:spAutoFit/>
          </a:bodyPr>
          <a:lstStyle/>
          <a:p>
            <a:r>
              <a:rPr lang="ru-RU" sz="1400" dirty="0"/>
              <a:t>Поле напряжений</a:t>
            </a:r>
          </a:p>
          <a:p>
            <a:r>
              <a:rPr lang="ru-RU" sz="1400" dirty="0"/>
              <a:t>Под  воздействием  гравитационных,  тектонических,  эрозионных и других сил природного и техногенного происхождения  массивы  горных  пород  оказываются  в  сложном  напряженно-деформационном состоянии. </a:t>
            </a:r>
          </a:p>
          <a:p>
            <a:r>
              <a:rPr lang="ru-RU" sz="1400" dirty="0"/>
              <a:t>На  напряженное  состояние  горных  пород  очень  сильно влияют тектонические процессы, силы которых могут во много  раз  (вплоть  до  изменения  знака)  менять  горизонтальные составляющие  напряжений.  Не  меньшую  роль  играет  рельеф </a:t>
            </a:r>
          </a:p>
          <a:p>
            <a:r>
              <a:rPr lang="ru-RU" sz="1400" dirty="0"/>
              <a:t>местности,  создающий  принципиально  различные  условия формирования напряжений в пределах днища долин, на склонах и на водоразделах. На естественное поле напряжений накладываются  напряжения  техногенного  происхождения,  связанные с созданием крупных наземных и подземных сооружений  и,  в  частности,  высотных  плотин,  высоконапорных  гидротехнических и транспортных тоннелей и т. д. Их влияние на отдельные  участки  массивов  может  значительно  превосходить природные  составляющие.  В  результате  уменьшения  природной или искусственной нагрузки, происходит снижение плотности пород. Это явление связано с раскрытием существующих и образованием новых трещин, т. е. с необратимым изменением структуры пород. Столь же большую роль в процессе разуплотнения играет увеличение объема пор. Оно особенно характерно для высокопористых пород, находящихся в состоянии интенсивного  сжатия,  Как  трещинное,  так  и  поровое  разуплотнение </a:t>
            </a:r>
          </a:p>
          <a:p>
            <a:r>
              <a:rPr lang="ru-RU" sz="1400" dirty="0"/>
              <a:t>находит  отражение  в  уменьшении  сопротивляемости  пород сдвигу, что является следствием нарушения структурного сцепления. Одновременно увеличивается их сжимаемость и водопроницаемость. Все это в ряде случаев определяет конструкцию основания сооружения и другие его строительные параметры. Определение мощности зоны разуплотнения - необходимый этап прогнозирования последующих осадок строений, проектирования  типа  и  глубины  противофильтрационных  завес  и </a:t>
            </a:r>
          </a:p>
          <a:p>
            <a:r>
              <a:rPr lang="ru-RU" sz="1400" dirty="0"/>
              <a:t>решения ряда других практически важных задач. </a:t>
            </a:r>
          </a:p>
          <a:p>
            <a:r>
              <a:rPr lang="ru-RU" sz="1400" dirty="0"/>
              <a:t>В  основе  геофизических  методов  изучения  напряженного состояния  и  разгрузки пород  лежат корреляционные  связи измеряемых  параметров  с  величиной  действующих  в  массиве напряжений.</a:t>
            </a:r>
          </a:p>
        </p:txBody>
      </p:sp>
    </p:spTree>
    <p:extLst>
      <p:ext uri="{BB962C8B-B14F-4D97-AF65-F5344CB8AC3E}">
        <p14:creationId xmlns:p14="http://schemas.microsoft.com/office/powerpoint/2010/main" val="28497853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91193" y="150149"/>
            <a:ext cx="8786553" cy="6186309"/>
          </a:xfrm>
          <a:prstGeom prst="rect">
            <a:avLst/>
          </a:prstGeom>
        </p:spPr>
        <p:txBody>
          <a:bodyPr wrap="square">
            <a:spAutoFit/>
          </a:bodyPr>
          <a:lstStyle/>
          <a:p>
            <a:pPr algn="just"/>
            <a:r>
              <a:rPr lang="en-US" dirty="0"/>
              <a:t>	</a:t>
            </a:r>
            <a:r>
              <a:rPr lang="ru-RU" b="1" dirty="0"/>
              <a:t>Пористость</a:t>
            </a:r>
            <a:r>
              <a:rPr lang="ru-RU" dirty="0"/>
              <a:t> - объем первичных и вторичных пустот (пор, каверн, микротрещин) в горной породе. Пористость определяется отношением объема пор ко всему объему породы и выражается в процентах. Она может определяться коэффициентом пористости, представляющим собой отношение объема пор к объему минерального скелета горной породы, и является безразмерной величиной.  </a:t>
            </a:r>
            <a:endParaRPr lang="en-US" dirty="0"/>
          </a:p>
          <a:p>
            <a:pPr algn="just"/>
            <a:endParaRPr lang="ru-RU" dirty="0"/>
          </a:p>
          <a:p>
            <a:pPr algn="just"/>
            <a:r>
              <a:rPr lang="ru-RU" dirty="0"/>
              <a:t>Различают:  </a:t>
            </a:r>
          </a:p>
          <a:p>
            <a:pPr marL="342900" indent="-342900" algn="just">
              <a:buAutoNum type="arabicParenR"/>
            </a:pPr>
            <a:r>
              <a:rPr lang="ru-RU" dirty="0"/>
              <a:t>общую пористость - суммарный объем всех пустот независимо от их формы, величины и взаимного расположения;  </a:t>
            </a:r>
            <a:endParaRPr lang="en-US" dirty="0"/>
          </a:p>
          <a:p>
            <a:pPr marL="342900" indent="-342900" algn="just">
              <a:buAutoNum type="arabicParenR"/>
            </a:pPr>
            <a:r>
              <a:rPr lang="ru-RU" dirty="0"/>
              <a:t>пористость  закрытую  -  совокупность  замкнутых  пор,  не имеющих между собой сообщения;  </a:t>
            </a:r>
          </a:p>
          <a:p>
            <a:pPr marL="342900" indent="-342900" algn="just">
              <a:buAutoNum type="arabicParenR" startAt="3"/>
            </a:pPr>
            <a:r>
              <a:rPr lang="ru-RU" dirty="0"/>
              <a:t>пористость открытую - совокупность сообщающихся между собой пор и пустот (в пределах этой пористости возможно движение жидкости и газов при определенных давлении и температуре).</a:t>
            </a:r>
            <a:endParaRPr lang="en-US" dirty="0"/>
          </a:p>
          <a:p>
            <a:pPr marL="342900" indent="-342900" algn="just">
              <a:buAutoNum type="arabicParenR" startAt="3"/>
            </a:pPr>
            <a:endParaRPr lang="en-US" dirty="0"/>
          </a:p>
          <a:p>
            <a:pPr algn="just"/>
            <a:r>
              <a:rPr lang="en-US" dirty="0"/>
              <a:t>	</a:t>
            </a:r>
            <a:r>
              <a:rPr lang="ru-RU" b="1" dirty="0"/>
              <a:t>Проницаемость</a:t>
            </a:r>
            <a:r>
              <a:rPr lang="ru-RU" dirty="0"/>
              <a:t>  - способность  горных  пород  пропускать через себя жидкости и газы при перепаде давления. Коэффициент проницаемости пород характеризует пропускную способность сухой породы в отношении любой однородной жидкости или газа в условиях вязкого потока. По степени проницаемости породы делятся на проницаемые (галечники, гравий, песок),  полупроницаемые (мелкозернистый песок, торф, лёсс.) и непроницаемые (глина, плотные осадочные и кристаллические породы).</a:t>
            </a:r>
          </a:p>
          <a:p>
            <a:pPr marL="342900" indent="-342900" algn="just">
              <a:buAutoNum type="arabicParenR" startAt="3"/>
            </a:pPr>
            <a:endParaRPr lang="ru-RU" dirty="0"/>
          </a:p>
        </p:txBody>
      </p:sp>
    </p:spTree>
    <p:extLst>
      <p:ext uri="{BB962C8B-B14F-4D97-AF65-F5344CB8AC3E}">
        <p14:creationId xmlns:p14="http://schemas.microsoft.com/office/powerpoint/2010/main" val="114562115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7887316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91192" y="0"/>
            <a:ext cx="8811491" cy="2031325"/>
          </a:xfrm>
          <a:prstGeom prst="rect">
            <a:avLst/>
          </a:prstGeom>
        </p:spPr>
        <p:txBody>
          <a:bodyPr wrap="square">
            <a:spAutoFit/>
          </a:bodyPr>
          <a:lstStyle/>
          <a:p>
            <a:r>
              <a:rPr lang="ru-RU" b="1" dirty="0"/>
              <a:t>Электромагнитные свойства горных пород </a:t>
            </a:r>
          </a:p>
          <a:p>
            <a:endParaRPr lang="ru-RU" dirty="0"/>
          </a:p>
          <a:p>
            <a:r>
              <a:rPr lang="ru-RU" dirty="0"/>
              <a:t>Основными  (первичными)  электромагнитными  свойствами горных пород являются: </a:t>
            </a:r>
          </a:p>
          <a:p>
            <a:r>
              <a:rPr lang="ru-RU" dirty="0"/>
              <a:t>1) удельное электрическое сопротивление ρ, </a:t>
            </a:r>
          </a:p>
          <a:p>
            <a:r>
              <a:rPr lang="ru-RU" dirty="0"/>
              <a:t>2) диэлектрическая проницаемость ε, </a:t>
            </a:r>
          </a:p>
          <a:p>
            <a:r>
              <a:rPr lang="ru-RU" dirty="0"/>
              <a:t>3) естественная электрохимическая активность А е  и </a:t>
            </a:r>
          </a:p>
          <a:p>
            <a:r>
              <a:rPr lang="ru-RU" dirty="0"/>
              <a:t>4) вызванная электрохимическая активность А в .</a:t>
            </a:r>
          </a:p>
        </p:txBody>
      </p:sp>
      <p:sp>
        <p:nvSpPr>
          <p:cNvPr id="3" name="Прямоугольник 2"/>
          <p:cNvSpPr/>
          <p:nvPr/>
        </p:nvSpPr>
        <p:spPr>
          <a:xfrm>
            <a:off x="191192" y="2121093"/>
            <a:ext cx="8661863" cy="4524315"/>
          </a:xfrm>
          <a:prstGeom prst="rect">
            <a:avLst/>
          </a:prstGeom>
        </p:spPr>
        <p:txBody>
          <a:bodyPr wrap="square">
            <a:spAutoFit/>
          </a:bodyPr>
          <a:lstStyle/>
          <a:p>
            <a:pPr algn="just"/>
            <a:r>
              <a:rPr lang="en-US" b="1" dirty="0"/>
              <a:t>	</a:t>
            </a:r>
            <a:r>
              <a:rPr lang="ru-RU" b="1" dirty="0"/>
              <a:t>Удельное  электрическое  сопротивление  (УЭС)  </a:t>
            </a:r>
            <a:r>
              <a:rPr lang="ru-RU" dirty="0"/>
              <a:t>является важнейшей характеристикой  токопроводящей  способности  геологической среды, предопределяющее распределение постоянного  и  в  значительной  степени  переменного  электрического  тока. </a:t>
            </a:r>
          </a:p>
          <a:p>
            <a:pPr algn="just"/>
            <a:r>
              <a:rPr lang="en-US" dirty="0"/>
              <a:t>	</a:t>
            </a:r>
            <a:r>
              <a:rPr lang="ru-RU" dirty="0"/>
              <a:t>УЭС измеряется в Омах на метр (</a:t>
            </a:r>
            <a:r>
              <a:rPr lang="ru-RU" dirty="0" err="1"/>
              <a:t>Ом·м</a:t>
            </a:r>
            <a:r>
              <a:rPr lang="ru-RU" dirty="0"/>
              <a:t>) и численно равно сопротивлению одного кубического метра породы с сечением в 1 м2 , измеренному перпендикулярно к этому сечению. Обратной величиной является удельная электрическая проводимость </a:t>
            </a:r>
          </a:p>
          <a:p>
            <a:pPr algn="just"/>
            <a:r>
              <a:rPr lang="ru-RU" dirty="0"/>
              <a:t>γ=1/ρ, измеряемая в </a:t>
            </a:r>
            <a:r>
              <a:rPr lang="ru-RU" dirty="0" err="1"/>
              <a:t>сименсах</a:t>
            </a:r>
            <a:r>
              <a:rPr lang="ru-RU" dirty="0"/>
              <a:t> на метр (См/м). Электропроводность, как и все  остальные  электрофизические  свойства,  зависит  от  минералогического состава, структуры твердой фазы и характера заполнителя пустот (водные растворы солей, лед, воздух). Минералы, слагающие горные породы, имеют как электронную, так и ионную  электропроводность,  причем  у  минералов,  относящихся  к группе проводников и полупроводников, главенствует электронная, а у минералов-диэлектриков - ионная   электропроводность. Большинство широко распространенных породообразующих минералов  характеризуется  высокими  сопротивлениями,  колеблющимися в пределах 10</a:t>
            </a:r>
            <a:r>
              <a:rPr lang="en-US" dirty="0"/>
              <a:t>e</a:t>
            </a:r>
            <a:r>
              <a:rPr lang="ru-RU" dirty="0"/>
              <a:t>6 –</a:t>
            </a:r>
            <a:r>
              <a:rPr lang="en-US" dirty="0"/>
              <a:t> </a:t>
            </a:r>
            <a:r>
              <a:rPr lang="ru-RU" dirty="0"/>
              <a:t>10</a:t>
            </a:r>
            <a:r>
              <a:rPr lang="en-US" dirty="0"/>
              <a:t>e</a:t>
            </a:r>
            <a:r>
              <a:rPr lang="ru-RU" dirty="0"/>
              <a:t>16  </a:t>
            </a:r>
            <a:r>
              <a:rPr lang="ru-RU" dirty="0" err="1"/>
              <a:t>Ом·м</a:t>
            </a:r>
            <a:r>
              <a:rPr lang="ru-RU" dirty="0"/>
              <a:t>. </a:t>
            </a:r>
          </a:p>
        </p:txBody>
      </p:sp>
    </p:spTree>
    <p:extLst>
      <p:ext uri="{BB962C8B-B14F-4D97-AF65-F5344CB8AC3E}">
        <p14:creationId xmlns:p14="http://schemas.microsoft.com/office/powerpoint/2010/main" val="36376637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99505" y="307571"/>
            <a:ext cx="8769928" cy="6124754"/>
          </a:xfrm>
          <a:prstGeom prst="rect">
            <a:avLst/>
          </a:prstGeom>
        </p:spPr>
        <p:txBody>
          <a:bodyPr wrap="square">
            <a:spAutoFit/>
          </a:bodyPr>
          <a:lstStyle/>
          <a:p>
            <a:pPr algn="just"/>
            <a:r>
              <a:rPr lang="en-US" dirty="0"/>
              <a:t>	</a:t>
            </a:r>
            <a:r>
              <a:rPr lang="ru-RU" sz="1700" dirty="0"/>
              <a:t>Это обстоятельство позволяет считать, что практически все осадочные, а также в значительной мере изверженные и метаморфические породы, слагающие верхнюю часть геологического разреза, проводят электрический ток только благодаря наличию в их порах и трещинах водных растворов солей.  </a:t>
            </a:r>
          </a:p>
          <a:p>
            <a:pPr algn="just"/>
            <a:r>
              <a:rPr lang="en-US" sz="1700" dirty="0"/>
              <a:t>	</a:t>
            </a:r>
            <a:r>
              <a:rPr lang="ru-RU" sz="1700" b="1" dirty="0"/>
              <a:t>Температура оказывает влияние</a:t>
            </a:r>
            <a:r>
              <a:rPr lang="ru-RU" sz="1700" dirty="0"/>
              <a:t>, как на сопротивление минерального  скелета  породы,  так  и  </a:t>
            </a:r>
            <a:r>
              <a:rPr lang="ru-RU" sz="1700" b="1" dirty="0"/>
              <a:t>на  сопротивление  проводящей компоненты</a:t>
            </a:r>
            <a:r>
              <a:rPr lang="ru-RU" sz="1700" dirty="0"/>
              <a:t>, т. е. водных растворов, насыщающих пустоты породы.  Однако  сопротивление  большинства  породообразующих минералов  в  диапазоне  температур,  с  которыми  приходится иметь дело при инженерно-геологических изысканиях (от -20 до +100°С), изменяется настолько незначительно, что с ним практически не считаются. Поэтому считают, что воздействие температуры на горные породы соответствует воздействию этого фактора на ее жидкую фазу. </a:t>
            </a:r>
          </a:p>
          <a:p>
            <a:pPr algn="just"/>
            <a:r>
              <a:rPr lang="en-US" sz="1700" dirty="0"/>
              <a:t>	</a:t>
            </a:r>
            <a:r>
              <a:rPr lang="ru-RU" sz="1700" dirty="0"/>
              <a:t>При  возрастании  температуры  подвижность  ионов увеличивается, и сопротивление горных пород понижается.  </a:t>
            </a:r>
          </a:p>
          <a:p>
            <a:pPr algn="just"/>
            <a:r>
              <a:rPr lang="en-US" sz="1700" dirty="0"/>
              <a:t>	</a:t>
            </a:r>
            <a:r>
              <a:rPr lang="ru-RU" sz="1700" b="1" dirty="0"/>
              <a:t>Реакция  УЭС  горных  пород  на  давление</a:t>
            </a:r>
            <a:r>
              <a:rPr lang="ru-RU" sz="1700" dirty="0"/>
              <a:t>,  под  которым  они находятся,  </a:t>
            </a:r>
            <a:r>
              <a:rPr lang="ru-RU" sz="1700" b="1" dirty="0"/>
              <a:t>сложна  и  зависит  от  характера  их электропроводности</a:t>
            </a:r>
            <a:r>
              <a:rPr lang="ru-RU" sz="1700" dirty="0"/>
              <a:t>,  структурных  и  текстурных  особенностей, степени  заполнения  пор  влагой  и  некоторых  других  факторов. Оно  может  быть  даже  неодинаковым  по  знаку  в  различных диапазонах  действующих  механических  нагрузок. Сопротивление  минерального  скелета  с  увеличением  давления обычно уменьшается.  </a:t>
            </a:r>
          </a:p>
          <a:p>
            <a:pPr algn="just"/>
            <a:r>
              <a:rPr lang="en-US" sz="1700" dirty="0"/>
              <a:t>	</a:t>
            </a:r>
            <a:r>
              <a:rPr lang="ru-RU" sz="1700" dirty="0"/>
              <a:t>У  грунтов,  не  полностью  насыщенных  водой,  что  особенно характерно  для  зоны  аэрации,  может  наблюдаться  уменьшение сопротивлений с ростом давления. В этом случае под воздействием давления часть пор смыкается, что способствует более равномерному распределению влаги в остальных порах и, следовательно,  образованию  менее  извилистых  токопроводящих  каналов.</a:t>
            </a:r>
          </a:p>
        </p:txBody>
      </p:sp>
    </p:spTree>
    <p:extLst>
      <p:ext uri="{BB962C8B-B14F-4D97-AF65-F5344CB8AC3E}">
        <p14:creationId xmlns:p14="http://schemas.microsoft.com/office/powerpoint/2010/main" val="34457344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74567" y="191575"/>
            <a:ext cx="8445731" cy="4247317"/>
          </a:xfrm>
          <a:prstGeom prst="rect">
            <a:avLst/>
          </a:prstGeom>
        </p:spPr>
        <p:txBody>
          <a:bodyPr wrap="square">
            <a:spAutoFit/>
          </a:bodyPr>
          <a:lstStyle/>
          <a:p>
            <a:pPr algn="just"/>
            <a:r>
              <a:rPr lang="en-US" dirty="0"/>
              <a:t>	</a:t>
            </a:r>
            <a:r>
              <a:rPr lang="ru-RU" b="1" dirty="0"/>
              <a:t>Горные породы могут быть электрически анизотропными</a:t>
            </a:r>
            <a:r>
              <a:rPr lang="ru-RU" dirty="0"/>
              <a:t>, т. е.  могут  обладать  неодинаковой  электропроводностью (сопротивлением)  в  различных  направлениях.  Она  может  быть обусловлена  особенностями  отложений  тех  или  иных  пород, процессами  метаморфизма,  </a:t>
            </a:r>
            <a:r>
              <a:rPr lang="ru-RU" dirty="0" err="1"/>
              <a:t>трещиноватостью</a:t>
            </a:r>
            <a:r>
              <a:rPr lang="ru-RU" dirty="0"/>
              <a:t>,  выветриванием, воздействием внешних физических полей и другими факторами. </a:t>
            </a:r>
            <a:endParaRPr lang="en-US" dirty="0"/>
          </a:p>
          <a:p>
            <a:pPr algn="just"/>
            <a:r>
              <a:rPr lang="en-US" dirty="0"/>
              <a:t>	</a:t>
            </a:r>
            <a:r>
              <a:rPr lang="ru-RU" dirty="0"/>
              <a:t>Анизотропия проявляется почти во всех осадочных породах, которые состоят из чередования </a:t>
            </a:r>
            <a:r>
              <a:rPr lang="ru-RU" dirty="0" err="1"/>
              <a:t>пропластков</a:t>
            </a:r>
            <a:r>
              <a:rPr lang="ru-RU" dirty="0"/>
              <a:t> с различным сопротивлением. Такая система, естественно, будет лучше проводить электрический ток по напластованию, чем в других направлениях. Метаморфические породы также чаще всего состоят из ориентированных частиц, имеющих различные электрические свойства,  что  приводит  к  более  легкому  прохождению  электрического тока по простиранию. Трещиноватые горные породы </a:t>
            </a:r>
          </a:p>
          <a:p>
            <a:pPr algn="just"/>
            <a:r>
              <a:rPr lang="ru-RU" dirty="0"/>
              <a:t>также обладают анизотропией, так как они представляют собой среду, в которой токопроводящие каналы ориентированы в плоскости трещин.  </a:t>
            </a:r>
          </a:p>
          <a:p>
            <a:endParaRPr lang="ru-RU" dirty="0"/>
          </a:p>
        </p:txBody>
      </p:sp>
      <p:sp>
        <p:nvSpPr>
          <p:cNvPr id="3" name="Прямоугольник 2"/>
          <p:cNvSpPr/>
          <p:nvPr/>
        </p:nvSpPr>
        <p:spPr>
          <a:xfrm>
            <a:off x="174567" y="4233752"/>
            <a:ext cx="8695113" cy="1477328"/>
          </a:xfrm>
          <a:prstGeom prst="rect">
            <a:avLst/>
          </a:prstGeom>
        </p:spPr>
        <p:txBody>
          <a:bodyPr wrap="square">
            <a:spAutoFit/>
          </a:bodyPr>
          <a:lstStyle/>
          <a:p>
            <a:r>
              <a:rPr lang="ru-RU" dirty="0"/>
              <a:t>Величина  анизотропии  определяется  коэффициентом  анизотропии:  </a:t>
            </a:r>
          </a:p>
          <a:p>
            <a:r>
              <a:rPr lang="en-US" dirty="0"/>
              <a:t>						K=</a:t>
            </a:r>
            <a:r>
              <a:rPr lang="ru-RU" dirty="0"/>
              <a:t> </a:t>
            </a:r>
            <a:r>
              <a:rPr lang="ru-RU" dirty="0" err="1"/>
              <a:t>ρn</a:t>
            </a:r>
            <a:r>
              <a:rPr lang="en-US" dirty="0"/>
              <a:t>/</a:t>
            </a:r>
            <a:r>
              <a:rPr lang="ru-RU" dirty="0"/>
              <a:t> </a:t>
            </a:r>
            <a:r>
              <a:rPr lang="ru-RU" dirty="0" err="1"/>
              <a:t>ρl</a:t>
            </a:r>
            <a:endParaRPr lang="en-US" dirty="0"/>
          </a:p>
          <a:p>
            <a:endParaRPr lang="ru-RU" dirty="0"/>
          </a:p>
          <a:p>
            <a:r>
              <a:rPr lang="ru-RU" dirty="0"/>
              <a:t>где </a:t>
            </a:r>
            <a:r>
              <a:rPr lang="ru-RU" dirty="0" err="1"/>
              <a:t>ρn</a:t>
            </a:r>
            <a:r>
              <a:rPr lang="ru-RU" dirty="0"/>
              <a:t>  - УЭС по нормали к напластованию; </a:t>
            </a:r>
            <a:r>
              <a:rPr lang="ru-RU" dirty="0" err="1"/>
              <a:t>ρl</a:t>
            </a:r>
            <a:r>
              <a:rPr lang="ru-RU" dirty="0"/>
              <a:t>  — та же величина по напластованию. При этом </a:t>
            </a:r>
            <a:r>
              <a:rPr lang="ru-RU" dirty="0" err="1"/>
              <a:t>ρn</a:t>
            </a:r>
            <a:r>
              <a:rPr lang="ru-RU" dirty="0"/>
              <a:t>  всегда больше </a:t>
            </a:r>
            <a:r>
              <a:rPr lang="ru-RU" dirty="0" err="1"/>
              <a:t>ρl</a:t>
            </a:r>
            <a:r>
              <a:rPr lang="ru-RU" dirty="0"/>
              <a:t> .</a:t>
            </a:r>
          </a:p>
        </p:txBody>
      </p:sp>
    </p:spTree>
    <p:extLst>
      <p:ext uri="{BB962C8B-B14F-4D97-AF65-F5344CB8AC3E}">
        <p14:creationId xmlns:p14="http://schemas.microsoft.com/office/powerpoint/2010/main" val="887264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90699" y="148160"/>
            <a:ext cx="8620298" cy="4247317"/>
          </a:xfrm>
          <a:prstGeom prst="rect">
            <a:avLst/>
          </a:prstGeom>
        </p:spPr>
        <p:txBody>
          <a:bodyPr wrap="square">
            <a:spAutoFit/>
          </a:bodyPr>
          <a:lstStyle/>
          <a:p>
            <a:pPr algn="just"/>
            <a:r>
              <a:rPr lang="ru-RU" b="1" dirty="0"/>
              <a:t>Диэлектрическая проницаемость ε. </a:t>
            </a:r>
          </a:p>
          <a:p>
            <a:pPr algn="just"/>
            <a:r>
              <a:rPr lang="en-US" dirty="0"/>
              <a:t>	</a:t>
            </a:r>
            <a:r>
              <a:rPr lang="ru-RU" dirty="0"/>
              <a:t>Этот параметр является  коэффициентом  обратной  пропорциональности  в  формуле Кулона, описывающей взаимодействие между двумя электрическими зарядами в среде.  </a:t>
            </a:r>
          </a:p>
          <a:p>
            <a:pPr algn="just"/>
            <a:r>
              <a:rPr lang="en-US" dirty="0"/>
              <a:t>	</a:t>
            </a:r>
            <a:r>
              <a:rPr lang="ru-RU" dirty="0"/>
              <a:t>С  формальной  стороны  диэлектрическая  проницаемость  характеризует способность среды сгущать или же разрежать силовые  линии  электромагнитного  поля  при  постоянном  значении его напряженности.  В отличие от электрической проводимости диэлектрическая проницаемость в значительной степени зависит от минерального состава  скелета  горной  породы.  Для  большинства  минералов величина ε  не превышает 10-12 единиц. При температуре 18°С диэлектрическая  проницаемость  чистой  свободной  воды  равна 81, т. е. она почти на порядок выше, чем среднее значение этого параметра у породообразующих минералов.  </a:t>
            </a:r>
          </a:p>
          <a:p>
            <a:pPr algn="just"/>
            <a:r>
              <a:rPr lang="en-US" dirty="0"/>
              <a:t>	</a:t>
            </a:r>
            <a:r>
              <a:rPr lang="ru-RU" b="1" dirty="0"/>
              <a:t>Диэлектрическая  проницаемость  горной  породы </a:t>
            </a:r>
            <a:r>
              <a:rPr lang="ru-RU" dirty="0"/>
              <a:t>как  гетерогенной  системы  </a:t>
            </a:r>
            <a:r>
              <a:rPr lang="ru-RU" b="1" dirty="0"/>
              <a:t>зависит  от  соответствующих  значений  этого параметра для отдельных слагающих ее фаз, </a:t>
            </a:r>
            <a:r>
              <a:rPr lang="ru-RU" dirty="0"/>
              <a:t>их количественного соотношения и взаимного расположения.</a:t>
            </a:r>
          </a:p>
        </p:txBody>
      </p:sp>
    </p:spTree>
    <p:extLst>
      <p:ext uri="{BB962C8B-B14F-4D97-AF65-F5344CB8AC3E}">
        <p14:creationId xmlns:p14="http://schemas.microsoft.com/office/powerpoint/2010/main" val="14882505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66255" y="214273"/>
            <a:ext cx="8487295" cy="5909310"/>
          </a:xfrm>
          <a:prstGeom prst="rect">
            <a:avLst/>
          </a:prstGeom>
        </p:spPr>
        <p:txBody>
          <a:bodyPr wrap="square">
            <a:spAutoFit/>
          </a:bodyPr>
          <a:lstStyle/>
          <a:p>
            <a:r>
              <a:rPr lang="ru-RU" b="1" dirty="0"/>
              <a:t>Естественная  и  вызванная  электрохимическая  активность  горных  пород. </a:t>
            </a:r>
          </a:p>
          <a:p>
            <a:pPr algn="just"/>
            <a:r>
              <a:rPr lang="en-US" dirty="0"/>
              <a:t>	</a:t>
            </a:r>
            <a:r>
              <a:rPr lang="ru-RU" dirty="0"/>
              <a:t>В результате естественных электрохимических  процессов,  протекающих  в  природной  геологической среде, горные породы в ряде случаев оказываются электрически поляризованными, что приводит к возникновению естественных электрических полей. Такие локальные поля определяются  различными геолого-гидрогеологическими    факторами   и   подразделяются   на диффузионно-адсорбционные,    фильтрационные   и   </a:t>
            </a:r>
            <a:r>
              <a:rPr lang="ru-RU" dirty="0" err="1"/>
              <a:t>окислительно</a:t>
            </a:r>
            <a:r>
              <a:rPr lang="ru-RU" dirty="0"/>
              <a:t>-восстановительные. </a:t>
            </a:r>
          </a:p>
          <a:p>
            <a:pPr algn="just"/>
            <a:r>
              <a:rPr lang="ru-RU" dirty="0"/>
              <a:t>Интенсивность  этих  полей  характеризуется  через  особый электромагнитный параметр среды - электрохимическую активность.  Различаю  следующие  виды  электрохимической  активности. </a:t>
            </a:r>
          </a:p>
          <a:p>
            <a:pPr algn="just"/>
            <a:r>
              <a:rPr lang="en-US" dirty="0"/>
              <a:t>	</a:t>
            </a:r>
            <a:r>
              <a:rPr lang="ru-RU" dirty="0"/>
              <a:t>Диффузионно-адсорбционная        активность  -  определяет свойство  пород  создавать  естественную  разность  потенциалов вследствие  диффузии  ионов,  находящихся  в  подземных  водах разной концентрации,  и  адсорбции   некоторых   из них   на поверхности твердых частиц.  </a:t>
            </a:r>
          </a:p>
          <a:p>
            <a:pPr algn="just"/>
            <a:r>
              <a:rPr lang="en-US" dirty="0"/>
              <a:t>	</a:t>
            </a:r>
            <a:r>
              <a:rPr lang="ru-RU" dirty="0"/>
              <a:t>Если между растворами различной концентрации располагаются  перегородки  из  глины  или  какой-либо  другой  мелкодисперсной породы, характер прохождения ионов в порах нарушается.  В  результате  образуется  двойной  электрический  слой, состоящий  из  слоя  ионов,  непосредственно  прилегающего  к твердой фазе породы (неподвижный слой), и слоя менее прочно связанного с поверхностью и имеющего постепенно убывающую плотность по направлению от твердой фазы в глубь жидкой фазы (подвижный слой или диффузионный). </a:t>
            </a:r>
          </a:p>
        </p:txBody>
      </p:sp>
    </p:spTree>
    <p:extLst>
      <p:ext uri="{BB962C8B-B14F-4D97-AF65-F5344CB8AC3E}">
        <p14:creationId xmlns:p14="http://schemas.microsoft.com/office/powerpoint/2010/main" val="20641399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33003" y="0"/>
            <a:ext cx="8803179" cy="5909310"/>
          </a:xfrm>
          <a:prstGeom prst="rect">
            <a:avLst/>
          </a:prstGeom>
        </p:spPr>
        <p:txBody>
          <a:bodyPr wrap="square">
            <a:spAutoFit/>
          </a:bodyPr>
          <a:lstStyle/>
          <a:p>
            <a:r>
              <a:rPr lang="ru-RU" b="1" dirty="0"/>
              <a:t>Вызванная поляризация (ВП). </a:t>
            </a:r>
          </a:p>
          <a:p>
            <a:pPr algn="just"/>
            <a:r>
              <a:rPr lang="en-US" dirty="0"/>
              <a:t>	</a:t>
            </a:r>
            <a:r>
              <a:rPr lang="ru-RU" dirty="0"/>
              <a:t>При прохождении электрического тока через горные породы физико-химические процессы и явления, наблюдаемые в природных условиях, искусственно активизируются.  Эта  активизация  приводит  к  возникновению электрических  полей,  которые  складываются  с  первичным  полем  электрического  тока,  введенного  в  геологическую  среду. После  отключения  электрического  поля    в  течение  некоторого отрезка  времени  будет  существовать  вторичная  (наведенная) ЭДС, которую можно наблюдать  как самостоятельное явление. </a:t>
            </a:r>
          </a:p>
          <a:p>
            <a:pPr algn="just"/>
            <a:r>
              <a:rPr lang="en-US" dirty="0"/>
              <a:t>	</a:t>
            </a:r>
            <a:r>
              <a:rPr lang="ru-RU" dirty="0"/>
              <a:t>Интенсивность и временные параметры ВП зависят от минералогических и структурных особенностей горных пород, а также минерализации и ионного состава подземных вод. Основной,  но не единственной причиной возникновения ВП в ионопроводящих средах являются диффузионные потенциалы  в токопроводящих каналах (порах). В объеме горных пород возникает как бы множество элементарных диполей, в своей совокупности обусловливающих электрическое поле, которое накладывается на первичное. </a:t>
            </a:r>
          </a:p>
          <a:p>
            <a:pPr algn="just"/>
            <a:r>
              <a:rPr lang="en-US" dirty="0"/>
              <a:t>	</a:t>
            </a:r>
            <a:r>
              <a:rPr lang="ru-RU" dirty="0"/>
              <a:t>Когда поступление первичного электрического тока в геологическую среду прекращается, вторичное наведенное электрическое поле исчезает не сразу, а в течение некоторого отрезка времени. </a:t>
            </a:r>
          </a:p>
          <a:p>
            <a:pPr algn="just"/>
            <a:r>
              <a:rPr lang="en-US" dirty="0"/>
              <a:t>	</a:t>
            </a:r>
            <a:r>
              <a:rPr lang="ru-RU" dirty="0"/>
              <a:t>Поляризация,  выраженная в процентах, обозначается обычно через η. Для ионопроводящих пород она меняется от десятых и даже сотых долей процента до 5-6%. </a:t>
            </a:r>
          </a:p>
        </p:txBody>
      </p:sp>
    </p:spTree>
    <p:extLst>
      <p:ext uri="{BB962C8B-B14F-4D97-AF65-F5344CB8AC3E}">
        <p14:creationId xmlns:p14="http://schemas.microsoft.com/office/powerpoint/2010/main" val="2246285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82879" y="63514"/>
            <a:ext cx="8470669" cy="5355312"/>
          </a:xfrm>
          <a:prstGeom prst="rect">
            <a:avLst/>
          </a:prstGeom>
        </p:spPr>
        <p:txBody>
          <a:bodyPr wrap="square">
            <a:spAutoFit/>
          </a:bodyPr>
          <a:lstStyle/>
          <a:p>
            <a:r>
              <a:rPr lang="ru-RU" b="1" dirty="0"/>
              <a:t>Магнитные свойства </a:t>
            </a:r>
          </a:p>
          <a:p>
            <a:pPr algn="just"/>
            <a:r>
              <a:rPr lang="en-US" dirty="0"/>
              <a:t>	</a:t>
            </a:r>
            <a:r>
              <a:rPr lang="ru-RU" dirty="0"/>
              <a:t>Наиболее важными магнитными параметрами горных пород и  руд  являются  </a:t>
            </a:r>
            <a:r>
              <a:rPr lang="ru-RU" b="1" dirty="0"/>
              <a:t>магнитная  восприимчивость,  магнитная  проницаемость,  индуцированная  намагниченность,  остаточная  намагниченность и естественная остаточная намагниченность</a:t>
            </a:r>
            <a:r>
              <a:rPr lang="ru-RU" dirty="0"/>
              <a:t>. </a:t>
            </a:r>
            <a:endParaRPr lang="en-US" dirty="0"/>
          </a:p>
          <a:p>
            <a:pPr algn="just"/>
            <a:endParaRPr lang="ru-RU" dirty="0"/>
          </a:p>
          <a:p>
            <a:pPr algn="just"/>
            <a:r>
              <a:rPr lang="en-US" dirty="0"/>
              <a:t>	</a:t>
            </a:r>
            <a:r>
              <a:rPr lang="ru-RU" dirty="0"/>
              <a:t>Магнитная  восприимчивость  характеризует  способность горных  пород  намагничиваться  (изменять  свой  магнитный  момент) под действием внешнего магнитного поля (</a:t>
            </a:r>
            <a:r>
              <a:rPr lang="ru-RU" dirty="0" err="1"/>
              <a:t>нТл</a:t>
            </a:r>
            <a:r>
              <a:rPr lang="ru-RU" dirty="0"/>
              <a:t>). </a:t>
            </a:r>
          </a:p>
          <a:p>
            <a:pPr algn="just"/>
            <a:r>
              <a:rPr lang="en-US" dirty="0"/>
              <a:t>	</a:t>
            </a:r>
            <a:r>
              <a:rPr lang="ru-RU" dirty="0"/>
              <a:t>Магнитная  проницаемость μ  -  способность  горных  пород изменять  свою  индукцию  под  действием  внешнего  магнитного поля. Измеряется в генри на метр (Гн/м). </a:t>
            </a:r>
          </a:p>
          <a:p>
            <a:pPr algn="just"/>
            <a:r>
              <a:rPr lang="en-US" dirty="0"/>
              <a:t>	</a:t>
            </a:r>
            <a:r>
              <a:rPr lang="ru-RU" dirty="0"/>
              <a:t>Индукционная намагниченность I </a:t>
            </a:r>
            <a:r>
              <a:rPr lang="ru-RU" dirty="0" err="1"/>
              <a:t>i</a:t>
            </a:r>
            <a:r>
              <a:rPr lang="ru-RU" dirty="0"/>
              <a:t>   - намагниченность, создаваемая магнитным полем и исчезающая после прекращения его воздействия. Измеряется в амперах на метр (А/м). </a:t>
            </a:r>
          </a:p>
          <a:p>
            <a:pPr algn="just"/>
            <a:r>
              <a:rPr lang="en-US" dirty="0"/>
              <a:t>	</a:t>
            </a:r>
            <a:r>
              <a:rPr lang="ru-RU" dirty="0"/>
              <a:t>Остаточная  намагниченность  I r    -  намагниченность,  создаваемая магнитным полем и сохраняющаяся после прекращения его действия (А/м). </a:t>
            </a:r>
          </a:p>
          <a:p>
            <a:pPr algn="just"/>
            <a:r>
              <a:rPr lang="en-US" dirty="0"/>
              <a:t>	</a:t>
            </a:r>
            <a:r>
              <a:rPr lang="ru-RU" dirty="0"/>
              <a:t>Естественная   остаточная   намагниченность I n  - остаточная  намагниченность,  создаваемая  древним  или  современным полем Земли. (А/м).</a:t>
            </a:r>
          </a:p>
        </p:txBody>
      </p:sp>
    </p:spTree>
    <p:extLst>
      <p:ext uri="{BB962C8B-B14F-4D97-AF65-F5344CB8AC3E}">
        <p14:creationId xmlns:p14="http://schemas.microsoft.com/office/powerpoint/2010/main" val="1651857762"/>
      </p:ext>
    </p:extLst>
  </p:cSld>
  <p:clrMapOvr>
    <a:masterClrMapping/>
  </p:clrMapOvr>
</p:sld>
</file>

<file path=ppt/theme/theme1.xml><?xml version="1.0" encoding="utf-8"?>
<a:theme xmlns:a="http://schemas.openxmlformats.org/drawingml/2006/main" name="Тема Office">
  <a:themeElements>
    <a:clrScheme name="Тема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Тема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Тема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142</TotalTime>
  <Words>4491</Words>
  <Application>Microsoft Office PowerPoint</Application>
  <PresentationFormat>Экран (4:3)</PresentationFormat>
  <Paragraphs>160</Paragraphs>
  <Slides>20</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20</vt:i4>
      </vt:variant>
    </vt:vector>
  </HeadingPairs>
  <TitlesOfParts>
    <vt:vector size="24" baseType="lpstr">
      <vt:lpstr>Arial</vt:lpstr>
      <vt:lpstr>Calibri</vt:lpstr>
      <vt:lpstr>Calibri Light</vt:lpstr>
      <vt:lpstr>Тема Office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Потапов Владимир Владимирович</dc:creator>
  <cp:lastModifiedBy>Потапов Владимир Владимирович</cp:lastModifiedBy>
  <cp:revision>12</cp:revision>
  <dcterms:created xsi:type="dcterms:W3CDTF">2021-02-17T05:22:17Z</dcterms:created>
  <dcterms:modified xsi:type="dcterms:W3CDTF">2022-02-19T01:03:22Z</dcterms:modified>
</cp:coreProperties>
</file>