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63" r:id="rId5"/>
    <p:sldId id="262" r:id="rId6"/>
    <p:sldId id="261" r:id="rId7"/>
    <p:sldId id="260" r:id="rId8"/>
    <p:sldId id="259" r:id="rId9"/>
    <p:sldId id="268" r:id="rId10"/>
    <p:sldId id="267" r:id="rId11"/>
    <p:sldId id="266" r:id="rId12"/>
    <p:sldId id="269" r:id="rId13"/>
    <p:sldId id="270" r:id="rId14"/>
    <p:sldId id="271" r:id="rId15"/>
    <p:sldId id="265" r:id="rId16"/>
    <p:sldId id="264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1896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2AE37-CC4F-440B-8EB6-F86D4F544667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2494D9-CD52-49F9-9DB8-86C70890B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240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Чаще всего, рассмотренные типы рудных месторождений хорошо дифференцируются методом электротомографии. Поэтому применение ЭТ чаще всего приводит к положительному результату при разведке и исследовании месторождений такого типа. Это подтверждают как полевые работы, так и </a:t>
            </a:r>
            <a:r>
              <a:rPr lang="ru-RU" sz="16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численное </a:t>
            </a:r>
            <a:r>
              <a:rPr lang="ru-RU" sz="16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моделирование</a:t>
            </a:r>
            <a:r>
              <a:rPr lang="en-US" sz="16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ru-RU" sz="16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16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dirty="0" smtClean="0"/>
              <a:t>В частности на слайде представлены 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Результат </a:t>
            </a:r>
            <a:r>
              <a:rPr lang="en-US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3D 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инверсии данных ЭТ</a:t>
            </a:r>
            <a:r>
              <a:rPr lang="en-US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инверсия</a:t>
            </a:r>
            <a:r>
              <a:rPr lang="ru-RU" sz="1200" baseline="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 программе </a:t>
            </a:r>
            <a:r>
              <a:rPr lang="en-US" sz="1200" baseline="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Res3DInv</a:t>
            </a:r>
            <a:r>
              <a:rPr lang="en-US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рассчитанных</a:t>
            </a:r>
            <a:r>
              <a:rPr lang="en-US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прямая</a:t>
            </a:r>
            <a:r>
              <a:rPr lang="ru-RU" sz="1200" baseline="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задача электротомографии решалась в программе </a:t>
            </a:r>
            <a:r>
              <a:rPr lang="en-US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Res3DMod)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над трёхмерной моделью рудоконтролирующего разлома для осевой дипольной установки в программе.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effectLst/>
                <a:latin typeface="Times New Roman" panose="02020603050405020304" pitchFamily="18" charset="0"/>
              </a:rPr>
              <a:t>Результаты численного моделирования подтверждают работоспособность метода для рассмотренных</a:t>
            </a:r>
            <a:r>
              <a:rPr lang="ru-RU" sz="1200" baseline="0" dirty="0" smtClean="0">
                <a:effectLst/>
                <a:latin typeface="Times New Roman" panose="02020603050405020304" pitchFamily="18" charset="0"/>
              </a:rPr>
              <a:t> типов месторождений.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aseline="0" dirty="0" smtClean="0">
                <a:effectLst/>
                <a:latin typeface="Times New Roman" panose="02020603050405020304" pitchFamily="18" charset="0"/>
              </a:rPr>
              <a:t>Параметры как геометрические так и физические отличаются для разных месторождений, поэтому такие яркие результаты можно получить не на всех месторождениях.</a:t>
            </a:r>
            <a:endParaRPr lang="ru-RU" sz="1200" baseline="0" dirty="0">
              <a:effectLst/>
              <a:latin typeface="+mn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aseline="0" dirty="0" smtClean="0">
                <a:effectLst/>
                <a:latin typeface="+mn-lt"/>
              </a:rPr>
              <a:t>Далее рассмотрим яркие полевые примеры.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aseline="0" dirty="0" smtClean="0"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6CADD-D684-45C9-95BE-6A6317DEE9E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451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Первый пример - Месторождение расположено в Восточных Саянах и относится к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малосульфидному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золото-кварцевому жильному типу. Основными структурными элементами месторождения являются крутопадающие (60-70°) тектонические зоны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северозападного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простирания. Общая глубина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разведанности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месторождения составляет 180 м. </a:t>
            </a:r>
          </a:p>
          <a:p>
            <a:r>
              <a:rPr lang="ru-RU" dirty="0" smtClean="0"/>
              <a:t>При измерениях применялась аппаратура «Скала-64», разработанная в ИНГГ СО РАН и выпускаемая серийно фирмой ООО «Конструкторское бюро электрометрии» (Россия). В этой электроразведочной станции используется 64 электрода. Для увеличения </a:t>
            </a:r>
            <a:r>
              <a:rPr lang="ru-RU" dirty="0" err="1" smtClean="0"/>
              <a:t>глубинности</a:t>
            </a:r>
            <a:r>
              <a:rPr lang="ru-RU" dirty="0" smtClean="0"/>
              <a:t> исследований применялись</a:t>
            </a:r>
            <a:r>
              <a:rPr lang="ru-RU" baseline="0" dirty="0" smtClean="0"/>
              <a:t> </a:t>
            </a:r>
            <a:r>
              <a:rPr lang="ru-RU" dirty="0" smtClean="0"/>
              <a:t>специальные устройства, которые позволяют подключить 4 стандартных кабеля и опрашивать электроды с шагом 10 м. Таким образом, общая длина одной расстановки</a:t>
            </a:r>
            <a:r>
              <a:rPr lang="ru-RU" baseline="0" dirty="0" smtClean="0"/>
              <a:t> </a:t>
            </a:r>
            <a:r>
              <a:rPr lang="ru-RU" dirty="0" smtClean="0"/>
              <a:t>составила 630 м. Измерения выполнялась по сети </a:t>
            </a:r>
            <a:r>
              <a:rPr lang="ru-RU" dirty="0" err="1" smtClean="0"/>
              <a:t>субпараллельных</a:t>
            </a:r>
            <a:r>
              <a:rPr lang="ru-RU" dirty="0" smtClean="0"/>
              <a:t> профилей. Семь профилей длиной по 950 м и три профиля по 630 м. Последовательность соответствовала прямой и встречной </a:t>
            </a:r>
            <a:r>
              <a:rPr lang="ru-RU" dirty="0" err="1" smtClean="0"/>
              <a:t>трёхэлектродным</a:t>
            </a:r>
            <a:r>
              <a:rPr lang="ru-RU" dirty="0" smtClean="0"/>
              <a:t> установкам с выносом удалённого электрода на расстояние 2 км от профиля наблюдений. Максимальный разнос АО составил 550 м, что обеспечило </a:t>
            </a:r>
            <a:r>
              <a:rPr lang="ru-RU" dirty="0" err="1" smtClean="0"/>
              <a:t>глубинность</a:t>
            </a:r>
            <a:r>
              <a:rPr lang="ru-RU" dirty="0" smtClean="0"/>
              <a:t> исследований около 200 м.</a:t>
            </a:r>
          </a:p>
          <a:p>
            <a:r>
              <a:rPr lang="ru-RU" dirty="0" smtClean="0"/>
              <a:t>Проведённые исследования показали, что </a:t>
            </a:r>
            <a:r>
              <a:rPr lang="ru-RU" dirty="0" err="1" smtClean="0"/>
              <a:t>электротомография</a:t>
            </a:r>
            <a:r>
              <a:rPr lang="ru-RU" dirty="0" smtClean="0"/>
              <a:t> с измерением вызванной поляризации позволяет эффективно выделять рудоконтролирующие структуры в геологических условиях Восточных Саян, несмотря на сложность рельефа, трудоёмкость заземлений и </a:t>
            </a:r>
            <a:r>
              <a:rPr lang="ru-RU" dirty="0" err="1" smtClean="0"/>
              <a:t>многолетнемёрзлое</a:t>
            </a:r>
            <a:r>
              <a:rPr lang="ru-RU" dirty="0" smtClean="0"/>
              <a:t> состояние пород. Известны рудные зоны </a:t>
            </a:r>
            <a:r>
              <a:rPr lang="ru-RU" dirty="0" err="1" smtClean="0"/>
              <a:t>картируются</a:t>
            </a:r>
            <a:r>
              <a:rPr lang="ru-RU" dirty="0" smtClean="0"/>
              <a:t> по линейным геоэлектрическими аномалиям пониженного УЭС с повышенной </a:t>
            </a:r>
            <a:r>
              <a:rPr lang="ru-RU" dirty="0" err="1" smtClean="0"/>
              <a:t>поляризуемостью</a:t>
            </a:r>
            <a:r>
              <a:rPr lang="ru-RU" dirty="0" smtClean="0"/>
              <a:t>. По этому же набору интерпретационных критериев выделена неизвестная ранее перспективная рудоконтролирующая структура.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6CADD-D684-45C9-95BE-6A6317DEE9E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193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Ещё один пример</a:t>
            </a:r>
            <a:r>
              <a:rPr lang="ru-RU" baseline="0" dirty="0" smtClean="0"/>
              <a:t> – это использование электротомографии</a:t>
            </a:r>
            <a:r>
              <a:rPr lang="ru-RU" dirty="0" smtClean="0"/>
              <a:t> для определения мощности рыхлых отложений, прослеживания </a:t>
            </a:r>
            <a:r>
              <a:rPr lang="ru-RU" dirty="0" err="1" smtClean="0"/>
              <a:t>палеорусел</a:t>
            </a:r>
            <a:r>
              <a:rPr lang="ru-RU" dirty="0" smtClean="0"/>
              <a:t>, определения литологических типов рыхлых отложений.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 слайде</a:t>
            </a:r>
            <a:r>
              <a:rPr lang="ru-RU" baseline="0" dirty="0" smtClean="0"/>
              <a:t> приводятся примеры успешного применения электротомографии для решения таких задач на месторождениях Камчатки и Прибайкалья.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Видно, что на Камчатке рыхлы отложения выделяются низкоомными зонами, а при картировании </a:t>
            </a:r>
            <a:r>
              <a:rPr lang="ru-RU" baseline="0" dirty="0" err="1" smtClean="0"/>
              <a:t>палеорусел</a:t>
            </a:r>
            <a:r>
              <a:rPr lang="ru-RU" baseline="0" dirty="0" smtClean="0"/>
              <a:t> – эти зоны </a:t>
            </a:r>
            <a:r>
              <a:rPr lang="ru-RU" baseline="0" dirty="0" err="1" smtClean="0"/>
              <a:t>высокоомные</a:t>
            </a:r>
            <a:r>
              <a:rPr lang="ru-RU" baseline="0" dirty="0" smtClean="0"/>
              <a:t>. В обоих случаях они хорошо контрастируют по сопротивлению с вмещающей средой, поэтому </a:t>
            </a:r>
            <a:r>
              <a:rPr lang="ru-RU" baseline="0" dirty="0" err="1" smtClean="0"/>
              <a:t>электротомография</a:t>
            </a:r>
            <a:r>
              <a:rPr lang="ru-RU" baseline="0" dirty="0" smtClean="0"/>
              <a:t> позволила качественно решить поставленные задачи на данных объектах.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6CADD-D684-45C9-95BE-6A6317DEE9E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316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1AC3-C9A4-4BCE-8318-8EFE3E18C5C0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5798D-05CC-40A2-B1A9-62761D6EC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306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1AC3-C9A4-4BCE-8318-8EFE3E18C5C0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5798D-05CC-40A2-B1A9-62761D6EC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35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1AC3-C9A4-4BCE-8318-8EFE3E18C5C0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5798D-05CC-40A2-B1A9-62761D6EC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694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1AC3-C9A4-4BCE-8318-8EFE3E18C5C0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5798D-05CC-40A2-B1A9-62761D6EC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703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1AC3-C9A4-4BCE-8318-8EFE3E18C5C0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5798D-05CC-40A2-B1A9-62761D6EC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500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1AC3-C9A4-4BCE-8318-8EFE3E18C5C0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5798D-05CC-40A2-B1A9-62761D6EC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552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1AC3-C9A4-4BCE-8318-8EFE3E18C5C0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5798D-05CC-40A2-B1A9-62761D6EC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691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1AC3-C9A4-4BCE-8318-8EFE3E18C5C0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5798D-05CC-40A2-B1A9-62761D6EC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814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1AC3-C9A4-4BCE-8318-8EFE3E18C5C0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5798D-05CC-40A2-B1A9-62761D6EC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342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1AC3-C9A4-4BCE-8318-8EFE3E18C5C0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5798D-05CC-40A2-B1A9-62761D6EC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004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1AC3-C9A4-4BCE-8318-8EFE3E18C5C0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5798D-05CC-40A2-B1A9-62761D6EC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424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D1AC3-C9A4-4BCE-8318-8EFE3E18C5C0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5798D-05CC-40A2-B1A9-62761D6EC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04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pgg.sbras.ru/ru/science/publications/publ-elektrotomografiya-flangov-kvarts-zolotosulfidnogo-mestorozhdeniya-049251" TargetMode="Externa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eodevice.ru/software/electric-software/zondres2d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geodevice.ru/software/electric-software/x2ipi/" TargetMode="External"/><Relationship Id="rId5" Type="http://schemas.openxmlformats.org/officeDocument/2006/relationships/hyperlink" Target="https://geodevice.ru/software/electric-software/ertlab/" TargetMode="External"/><Relationship Id="rId4" Type="http://schemas.openxmlformats.org/officeDocument/2006/relationships/hyperlink" Target="https://geodevice.ru/software/electric-software/zondres3d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zond-geo.com/Articles/Elektrorazvedka_metodom_soprotivleny_-_Shevnin.pd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zond-geo.com/Articles/Elektrorazvedka_metodom_vyzvannoy_polyarizatsii.pdf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62792" y="282633"/>
            <a:ext cx="6046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Метод сопротивлений. </a:t>
            </a:r>
            <a:r>
              <a:rPr lang="ru-RU" sz="2400" b="1" dirty="0" err="1" smtClean="0"/>
              <a:t>Электротомография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140" y="1156081"/>
            <a:ext cx="7381702" cy="461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379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028" y="547428"/>
            <a:ext cx="702945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263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070" y="390698"/>
            <a:ext cx="5630352" cy="576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306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6186" y="1753256"/>
            <a:ext cx="8131629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Чаще всего, рассмотренные типы рудных месторождений хорошо дифференцируются методом электротомографии. Поэтому применение ЭТ чаще всего приводит к положительному результату при разведке и исследовании месторождений такого типа. Это подтверждают как полевые работы, так и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численное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моделирование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ru-RU" b="1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6623" t="25229" r="18814" b="8936"/>
          <a:stretch/>
        </p:blipFill>
        <p:spPr bwMode="auto">
          <a:xfrm>
            <a:off x="774708" y="2789267"/>
            <a:ext cx="3199701" cy="20656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89611" y="4921456"/>
            <a:ext cx="296989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latin typeface="Times New Roman" panose="02020603050405020304" pitchFamily="18" charset="0"/>
                <a:ea typeface="Calibri" panose="020F0502020204030204" pitchFamily="34" charset="0"/>
              </a:rPr>
              <a:t>Результат </a:t>
            </a:r>
            <a:r>
              <a:rPr lang="en-US" sz="1050" dirty="0">
                <a:latin typeface="Times New Roman" panose="02020603050405020304" pitchFamily="18" charset="0"/>
                <a:ea typeface="Calibri" panose="020F0502020204030204" pitchFamily="34" charset="0"/>
              </a:rPr>
              <a:t>3D </a:t>
            </a:r>
            <a:r>
              <a:rPr lang="ru-RU" sz="1050" dirty="0">
                <a:latin typeface="Times New Roman" panose="02020603050405020304" pitchFamily="18" charset="0"/>
                <a:ea typeface="Calibri" panose="020F0502020204030204" pitchFamily="34" charset="0"/>
              </a:rPr>
              <a:t>инверсии данных ЭТ, рассчитанных над трёхмерной моделью рудоконтролирующего разлома для осевой дипольной установки</a:t>
            </a:r>
            <a:endParaRPr lang="ru-RU" sz="105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t="22248" r="27537"/>
          <a:stretch/>
        </p:blipFill>
        <p:spPr bwMode="auto">
          <a:xfrm>
            <a:off x="4842106" y="2653503"/>
            <a:ext cx="3240833" cy="22014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842106" y="4921456"/>
            <a:ext cx="3240833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latin typeface="Times New Roman" panose="02020603050405020304" pitchFamily="18" charset="0"/>
                <a:ea typeface="Calibri" panose="020F0502020204030204" pitchFamily="34" charset="0"/>
              </a:rPr>
              <a:t>Результат</a:t>
            </a:r>
            <a:r>
              <a:rPr lang="en-US" sz="105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050" dirty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1050" dirty="0"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ru-RU" sz="1050" dirty="0">
                <a:latin typeface="Times New Roman" panose="02020603050405020304" pitchFamily="18" charset="0"/>
                <a:ea typeface="Calibri" panose="020F0502020204030204" pitchFamily="34" charset="0"/>
              </a:rPr>
              <a:t> инверсии данных, рассчитанных над трёхмерной моделью дайки для осевой дипольной установки</a:t>
            </a:r>
            <a:endParaRPr lang="ru-RU" sz="1050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06186" y="991909"/>
            <a:ext cx="8131629" cy="594905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625" b="1" dirty="0">
                <a:solidFill>
                  <a:schemeClr val="accent1"/>
                </a:solidFill>
              </a:rPr>
              <a:t>Электроразведка при поиске рудных месторождений</a:t>
            </a:r>
          </a:p>
          <a:p>
            <a:pPr algn="ctr"/>
            <a:r>
              <a:rPr lang="ru-RU" sz="2250" b="1" dirty="0">
                <a:solidFill>
                  <a:schemeClr val="accent1"/>
                </a:solidFill>
              </a:rPr>
              <a:t>(численное моделирование)</a:t>
            </a:r>
            <a:endParaRPr lang="ru-RU" sz="225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949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Объёмная 3-D геоэлектрическая модель рудного месторожден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30" y="1324687"/>
            <a:ext cx="3894016" cy="255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622565" y="972590"/>
            <a:ext cx="7848105" cy="447970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625" b="1" dirty="0">
                <a:solidFill>
                  <a:schemeClr val="accent1"/>
                </a:solidFill>
              </a:rPr>
              <a:t>Электроразведка при поиске рудных месторождений</a:t>
            </a:r>
          </a:p>
          <a:p>
            <a:pPr algn="ctr"/>
            <a:r>
              <a:rPr lang="ru-RU" sz="2250" b="1" dirty="0">
                <a:solidFill>
                  <a:schemeClr val="accent1"/>
                </a:solidFill>
              </a:rPr>
              <a:t>(практические примеры применения ЭТ)</a:t>
            </a:r>
            <a:endParaRPr lang="ru-RU" sz="2250" b="1" dirty="0">
              <a:solidFill>
                <a:schemeClr val="accent1"/>
              </a:solidFill>
            </a:endParaRPr>
          </a:p>
        </p:txBody>
      </p:sp>
      <p:pic>
        <p:nvPicPr>
          <p:cNvPr id="5124" name="Picture 4" descr="Карты распределения удельного электрического сопротивления и поляризуемости на рудном месторождени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79" y="3840647"/>
            <a:ext cx="4217888" cy="121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2178" y="5550008"/>
            <a:ext cx="8678866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25" dirty="0">
                <a:solidFill>
                  <a:srgbClr val="444444"/>
                </a:solidFill>
                <a:latin typeface="Segoe UI" panose="020B0502040204020203" pitchFamily="34" charset="0"/>
              </a:rPr>
              <a:t>Оленченко В.В., Шеин А.Н., Калганов </a:t>
            </a:r>
            <a:r>
              <a:rPr lang="ru-RU" sz="825" dirty="0">
                <a:solidFill>
                  <a:srgbClr val="444444"/>
                </a:solidFill>
                <a:latin typeface="Segoe UI" panose="020B0502040204020203" pitchFamily="34" charset="0"/>
              </a:rPr>
              <a:t>А.С. </a:t>
            </a:r>
            <a:r>
              <a:rPr lang="ru-RU" sz="825" dirty="0" err="1">
                <a:solidFill>
                  <a:srgbClr val="DE6536"/>
                </a:solidFill>
                <a:latin typeface="Segoe UI" panose="020B0502040204020203" pitchFamily="34" charset="0"/>
                <a:hlinkClick r:id="rId5" tooltip="тезисы"/>
              </a:rPr>
              <a:t>Электротомография</a:t>
            </a:r>
            <a:r>
              <a:rPr lang="ru-RU" sz="825" dirty="0">
                <a:solidFill>
                  <a:srgbClr val="DE6536"/>
                </a:solidFill>
                <a:latin typeface="Segoe UI" panose="020B0502040204020203" pitchFamily="34" charset="0"/>
                <a:hlinkClick r:id="rId5" tooltip="тезисы"/>
              </a:rPr>
              <a:t> флангов кварц-золотосульфидного месторождения: опыт применения в Восточных Саянах (Россия) [Электронный ресурс] </a:t>
            </a:r>
            <a:r>
              <a:rPr lang="ru-RU" sz="825" dirty="0">
                <a:solidFill>
                  <a:srgbClr val="444444"/>
                </a:solidFill>
                <a:latin typeface="Segoe UI" panose="020B0502040204020203" pitchFamily="34" charset="0"/>
              </a:rPr>
              <a:t>// Инженерная и рудная геофизика 2018: Тезисы докладов 14-й научно-практической конференции и выставки (г. Алматы, Казахстан, 23-27 апреля 2018 г.). – 2018. – С. У02-15</a:t>
            </a:r>
            <a:endParaRPr lang="ru-RU" sz="825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43239" y="2103298"/>
            <a:ext cx="4316541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Месторождение расположено в Восточных Саянах и относится к </a:t>
            </a:r>
            <a:r>
              <a:rPr lang="ru-RU" sz="135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малосульфидному</a:t>
            </a:r>
            <a:r>
              <a:rPr lang="ru-RU" sz="13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золото-кварцевому жильному типу. Основными структурными элементами месторождения являются крутопадающие (60-70°) тектонические зоны </a:t>
            </a:r>
            <a:r>
              <a:rPr lang="ru-RU" sz="135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северозападного</a:t>
            </a:r>
            <a:r>
              <a:rPr lang="ru-RU" sz="13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простирания. Общая глубина </a:t>
            </a:r>
            <a:r>
              <a:rPr lang="ru-RU" sz="135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разведанности</a:t>
            </a:r>
            <a:r>
              <a:rPr lang="ru-RU" sz="13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месторождения составляет 180 м.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24062" y="4118994"/>
            <a:ext cx="3562942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ЭТ с измерением вызванной поляризации позволяет эффективно выделять рудоконтролирующие структуры в геологических условиях Восточных Саян. Рудные зоны </a:t>
            </a:r>
            <a:r>
              <a:rPr lang="ru-RU" sz="135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картируются</a:t>
            </a:r>
            <a:r>
              <a:rPr lang="ru-RU" sz="13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по линейным геоэлектрическим аномалиям пониженного УЭС с повышенной </a:t>
            </a:r>
            <a:r>
              <a:rPr lang="ru-RU" sz="135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поляризуемостью</a:t>
            </a:r>
            <a:r>
              <a:rPr lang="ru-RU" sz="13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21519" y="3399552"/>
            <a:ext cx="166168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latin typeface="Times New Roman" panose="02020603050405020304" pitchFamily="18" charset="0"/>
                <a:ea typeface="Calibri" panose="020F0502020204030204" pitchFamily="34" charset="0"/>
              </a:rPr>
              <a:t>Объёмное распределение УЭС и </a:t>
            </a:r>
            <a:r>
              <a:rPr lang="ru-RU" sz="105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поляризуемости</a:t>
            </a:r>
            <a:endParaRPr lang="ru-RU" sz="105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4071" y="5161614"/>
            <a:ext cx="468198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latin typeface="Times New Roman" panose="02020603050405020304" pitchFamily="18" charset="0"/>
                <a:ea typeface="Calibri" panose="020F0502020204030204" pitchFamily="34" charset="0"/>
              </a:rPr>
              <a:t>Карты распределения УЭС и </a:t>
            </a:r>
            <a:r>
              <a:rPr lang="ru-RU" sz="105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поляризуемости</a:t>
            </a:r>
            <a:r>
              <a:rPr lang="ru-RU" sz="1050" dirty="0">
                <a:latin typeface="Times New Roman" panose="02020603050405020304" pitchFamily="18" charset="0"/>
                <a:ea typeface="Calibri" panose="020F0502020204030204" pitchFamily="34" charset="0"/>
              </a:rPr>
              <a:t> на глубине 100 м: 1 - известная рудная зона №1; 2 - известная рудная зона №2; 3 - неизвестная ранее рудная зона. </a:t>
            </a:r>
          </a:p>
        </p:txBody>
      </p:sp>
    </p:spTree>
    <p:extLst>
      <p:ext uri="{BB962C8B-B14F-4D97-AF65-F5344CB8AC3E}">
        <p14:creationId xmlns:p14="http://schemas.microsoft.com/office/powerpoint/2010/main" val="185031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3991" y="2277739"/>
            <a:ext cx="2866995" cy="29011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904" y="3634920"/>
            <a:ext cx="3879303" cy="1610765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06186" y="991909"/>
            <a:ext cx="8131629" cy="594905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625" b="1" dirty="0">
                <a:solidFill>
                  <a:schemeClr val="accent1"/>
                </a:solidFill>
              </a:rPr>
              <a:t>Электроразведка при поиске рудных месторождений</a:t>
            </a:r>
          </a:p>
          <a:p>
            <a:pPr algn="ctr"/>
            <a:r>
              <a:rPr lang="ru-RU" sz="2250" b="1" dirty="0">
                <a:solidFill>
                  <a:schemeClr val="accent1"/>
                </a:solidFill>
              </a:rPr>
              <a:t>(практические примеры применения ЭТ)</a:t>
            </a:r>
            <a:endParaRPr lang="ru-RU" sz="2250" b="1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68291" y="1679467"/>
            <a:ext cx="5168767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dirty="0" err="1"/>
              <a:t>Электротомография</a:t>
            </a:r>
            <a:r>
              <a:rPr lang="ru-RU" sz="1350" dirty="0"/>
              <a:t> используется для определения мощности рыхлых отложений, прослеживания </a:t>
            </a:r>
            <a:r>
              <a:rPr lang="ru-RU" sz="1350" dirty="0" err="1"/>
              <a:t>палеорусел</a:t>
            </a:r>
            <a:r>
              <a:rPr lang="ru-RU" sz="1350" dirty="0"/>
              <a:t>, определения литологических типов рыхлых отложений</a:t>
            </a:r>
            <a:endParaRPr lang="ru-RU" sz="135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t="12325" b="4831"/>
          <a:stretch/>
        </p:blipFill>
        <p:spPr>
          <a:xfrm>
            <a:off x="300958" y="1594698"/>
            <a:ext cx="2911373" cy="169533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91968" y="5035460"/>
            <a:ext cx="43800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latin typeface="Times New Roman" panose="02020603050405020304" pitchFamily="18" charset="0"/>
                <a:ea typeface="Calibri" panose="020F0502020204030204" pitchFamily="34" charset="0"/>
              </a:rPr>
              <a:t>Геоэлектрический разрез долины по данным ЭТ в Приморском хребте, Прибайкалье: I – долинная россыпь; II – русловая россыпь; III – плотик; </a:t>
            </a:r>
            <a:endParaRPr lang="ru-RU" sz="105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1050" dirty="0">
                <a:latin typeface="Times New Roman" panose="02020603050405020304" pitchFamily="18" charset="0"/>
                <a:ea typeface="Calibri" panose="020F0502020204030204" pitchFamily="34" charset="0"/>
              </a:rPr>
              <a:t>1 </a:t>
            </a:r>
            <a:r>
              <a:rPr lang="ru-RU" sz="1050" dirty="0">
                <a:latin typeface="Times New Roman" panose="02020603050405020304" pitchFamily="18" charset="0"/>
                <a:ea typeface="Calibri" panose="020F0502020204030204" pitchFamily="34" charset="0"/>
              </a:rPr>
              <a:t>– границы перспективного участка отработки россыпи; 2 – подошва аллювиальных отложений (кровля плотика); 3- </a:t>
            </a:r>
            <a:r>
              <a:rPr lang="ru-RU" sz="105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заверочные</a:t>
            </a:r>
            <a:r>
              <a:rPr lang="ru-RU" sz="1050" dirty="0">
                <a:latin typeface="Times New Roman" panose="02020603050405020304" pitchFamily="18" charset="0"/>
                <a:ea typeface="Calibri" panose="020F0502020204030204" pitchFamily="34" charset="0"/>
              </a:rPr>
              <a:t> шурфы.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67807" y="5178910"/>
            <a:ext cx="416769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latin typeface="Times New Roman" panose="02020603050405020304" pitchFamily="18" charset="0"/>
                <a:ea typeface="Calibri" panose="020F0502020204030204" pitchFamily="34" charset="0"/>
              </a:rPr>
              <a:t>Карта мощности рыхлых отложений по данным электротомографии, Прибайкалье: 1 - геофизические профили; 2 - река; 3 – изогипсы.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1968" y="5760634"/>
            <a:ext cx="8745089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25" dirty="0">
                <a:solidFill>
                  <a:srgbClr val="444444"/>
                </a:solidFill>
                <a:latin typeface="Segoe UI" panose="020B0502040204020203" pitchFamily="34" charset="0"/>
              </a:rPr>
              <a:t>Оленченко В.В., Осипова П.С. </a:t>
            </a:r>
            <a:r>
              <a:rPr lang="ru-RU" sz="825" dirty="0" err="1">
                <a:solidFill>
                  <a:srgbClr val="444444"/>
                </a:solidFill>
                <a:latin typeface="Segoe UI" panose="020B0502040204020203" pitchFamily="34" charset="0"/>
              </a:rPr>
              <a:t>Электротомография</a:t>
            </a:r>
            <a:r>
              <a:rPr lang="ru-RU" sz="825" dirty="0">
                <a:solidFill>
                  <a:srgbClr val="444444"/>
                </a:solidFill>
                <a:latin typeface="Segoe UI" panose="020B0502040204020203" pitchFamily="34" charset="0"/>
              </a:rPr>
              <a:t> аллювиальных отложений при поисковых работах на россыпное золото // </a:t>
            </a:r>
            <a:r>
              <a:rPr lang="ru-RU" sz="825" dirty="0">
                <a:solidFill>
                  <a:srgbClr val="444444"/>
                </a:solidFill>
                <a:latin typeface="Segoe UI" panose="020B0502040204020203" pitchFamily="34" charset="0"/>
              </a:rPr>
              <a:t>Геология и геофизика. </a:t>
            </a:r>
            <a:r>
              <a:rPr lang="en-US" sz="825" dirty="0">
                <a:solidFill>
                  <a:srgbClr val="444444"/>
                </a:solidFill>
                <a:latin typeface="Segoe UI" panose="020B0502040204020203" pitchFamily="34" charset="0"/>
              </a:rPr>
              <a:t>DOI</a:t>
            </a:r>
            <a:r>
              <a:rPr lang="en-US" sz="825" dirty="0">
                <a:solidFill>
                  <a:srgbClr val="444444"/>
                </a:solidFill>
                <a:latin typeface="Segoe UI" panose="020B0502040204020203" pitchFamily="34" charset="0"/>
              </a:rPr>
              <a:t>: </a:t>
            </a:r>
            <a:r>
              <a:rPr lang="en-US" sz="825" dirty="0">
                <a:solidFill>
                  <a:srgbClr val="444444"/>
                </a:solidFill>
                <a:latin typeface="Segoe UI" panose="020B0502040204020203" pitchFamily="34" charset="0"/>
              </a:rPr>
              <a:t>10.15372/GiG2020171</a:t>
            </a:r>
            <a:endParaRPr lang="en-US" sz="825" dirty="0">
              <a:solidFill>
                <a:srgbClr val="444444"/>
              </a:solidFill>
              <a:latin typeface="Segoe UI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1968" y="3291146"/>
            <a:ext cx="3374018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latin typeface="Times New Roman" panose="02020603050405020304" pitchFamily="18" charset="0"/>
                <a:ea typeface="Calibri" panose="020F0502020204030204" pitchFamily="34" charset="0"/>
              </a:rPr>
              <a:t>Геоэлектрическая модель россыпного месторождении золота полуострова </a:t>
            </a:r>
            <a:r>
              <a:rPr lang="ru-RU" sz="1050" dirty="0">
                <a:latin typeface="Times New Roman" panose="02020603050405020304" pitchFamily="18" charset="0"/>
                <a:ea typeface="Calibri" panose="020F0502020204030204" pitchFamily="34" charset="0"/>
              </a:rPr>
              <a:t>Камчатка: изоповерхность и оттенками сине-зелёного выделены рыхлые отложения</a:t>
            </a:r>
            <a:endParaRPr lang="ru-RU" sz="105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04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696" y="232756"/>
            <a:ext cx="4834331" cy="638728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46" y="1155468"/>
            <a:ext cx="4437385" cy="47269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7898" y="324780"/>
            <a:ext cx="3102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Изучение строения глетчеров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4657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1019" y="174568"/>
            <a:ext cx="2865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Изучение мерзлоты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637" y="1035243"/>
            <a:ext cx="2980952" cy="47428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486" y="1602877"/>
            <a:ext cx="6152381" cy="31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474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29" y="530237"/>
            <a:ext cx="7086625" cy="555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389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8218" y="282632"/>
            <a:ext cx="1418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Экология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405" y="1126830"/>
            <a:ext cx="7582081" cy="523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40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8139" y="232756"/>
            <a:ext cx="3438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/>
              <a:t>Протайки</a:t>
            </a:r>
            <a:r>
              <a:rPr lang="ru-RU" sz="2400" b="1" dirty="0" smtClean="0"/>
              <a:t> под дорогами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82" y="1461852"/>
            <a:ext cx="3941843" cy="39658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648" y="694421"/>
            <a:ext cx="3814735" cy="24411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3648" y="3604532"/>
            <a:ext cx="4005566" cy="257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338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227" y="283852"/>
            <a:ext cx="6640177" cy="33478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227" y="3713328"/>
            <a:ext cx="6640177" cy="249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523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626" y="400796"/>
            <a:ext cx="6456092" cy="33000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47" y="3848080"/>
            <a:ext cx="6551471" cy="72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637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940" y="1038475"/>
            <a:ext cx="6066667" cy="400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0074" y="314325"/>
            <a:ext cx="3164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Практическое занятие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9649" y="5582335"/>
            <a:ext cx="7419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http://zond-geo.com/software/resistivity-imaging-ves/zondip1d/</a:t>
            </a:r>
          </a:p>
        </p:txBody>
      </p:sp>
    </p:spTree>
    <p:extLst>
      <p:ext uri="{BB962C8B-B14F-4D97-AF65-F5344CB8AC3E}">
        <p14:creationId xmlns:p14="http://schemas.microsoft.com/office/powerpoint/2010/main" val="3178908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81" y="431410"/>
            <a:ext cx="7836857" cy="34173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63771" y="4460810"/>
            <a:ext cx="7439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http://old.nw-geo.ru/geophysics/tech/tomography/</a:t>
            </a:r>
          </a:p>
        </p:txBody>
      </p:sp>
    </p:spTree>
    <p:extLst>
      <p:ext uri="{BB962C8B-B14F-4D97-AF65-F5344CB8AC3E}">
        <p14:creationId xmlns:p14="http://schemas.microsoft.com/office/powerpoint/2010/main" val="225892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1716" y="191193"/>
            <a:ext cx="1752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Аппаратура</a:t>
            </a:r>
            <a:endParaRPr lang="ru-RU" sz="2400" b="1" dirty="0"/>
          </a:p>
        </p:txBody>
      </p:sp>
      <p:pic>
        <p:nvPicPr>
          <p:cNvPr id="1026" name="Picture 2" descr="Многоэлектродная электроразведочная станция СКАЛА-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54" y="312913"/>
            <a:ext cx="310515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90357" y="715414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222222"/>
                </a:solidFill>
                <a:latin typeface="Roboto"/>
              </a:rPr>
              <a:t>СКАЛА-48 предназначена для выполнения электроразведочных работ методами сопротивлений и вызванной поляризации в режимах электрического профилирования (ЭП), вертикального электрического зондирования (ВЭЗ) и </a:t>
            </a:r>
            <a:r>
              <a:rPr lang="ru-RU" dirty="0" err="1">
                <a:solidFill>
                  <a:srgbClr val="222222"/>
                </a:solidFill>
                <a:latin typeface="Roboto"/>
              </a:rPr>
              <a:t>электротомографии</a:t>
            </a:r>
            <a:r>
              <a:rPr lang="ru-RU" dirty="0">
                <a:solidFill>
                  <a:srgbClr val="222222"/>
                </a:solidFill>
                <a:latin typeface="Roboto"/>
              </a:rPr>
              <a:t> (ЭТ). В одном корпусе размещены пульт управления со встроенным экраном, электроразведочный генератор мощностью 200 Вт, измеритель и коммутирующий модуль, позволяющий работать с 48-ми электродными расстановками в любых модификациях установок: диполь-диполь, </a:t>
            </a:r>
            <a:r>
              <a:rPr lang="ru-RU" dirty="0" err="1">
                <a:solidFill>
                  <a:srgbClr val="222222"/>
                </a:solidFill>
                <a:latin typeface="Roboto"/>
              </a:rPr>
              <a:t>поль</a:t>
            </a:r>
            <a:r>
              <a:rPr lang="ru-RU" dirty="0">
                <a:solidFill>
                  <a:srgbClr val="222222"/>
                </a:solidFill>
                <a:latin typeface="Roboto"/>
              </a:rPr>
              <a:t>-диполь, </a:t>
            </a:r>
            <a:r>
              <a:rPr lang="ru-RU" dirty="0" err="1">
                <a:solidFill>
                  <a:srgbClr val="222222"/>
                </a:solidFill>
                <a:latin typeface="Roboto"/>
              </a:rPr>
              <a:t>поль-поль</a:t>
            </a:r>
            <a:r>
              <a:rPr lang="ru-RU" dirty="0">
                <a:solidFill>
                  <a:srgbClr val="222222"/>
                </a:solidFill>
                <a:latin typeface="Roboto"/>
              </a:rPr>
              <a:t>. Используя две 24-х электродные косы с шагом между электродами 5 метров, менее чем за 10 минут можно получить данные для построения геоэлектрического разреза по профилю длиной в 235 м.</a:t>
            </a:r>
            <a:endParaRPr lang="ru-RU" dirty="0"/>
          </a:p>
        </p:txBody>
      </p:sp>
      <p:pic>
        <p:nvPicPr>
          <p:cNvPr id="1028" name="Picture 4" descr="Усиленные герметичные косы для электротомограф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63" y="3932413"/>
            <a:ext cx="3186141" cy="252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963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Многоэлектродная электроразведочная аппаратура Скала 64К15 (SibER 64K1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37" y="956598"/>
            <a:ext cx="34290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00953" y="523703"/>
            <a:ext cx="4971011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222222"/>
                </a:solidFill>
                <a:latin typeface="Roboto"/>
              </a:rPr>
              <a:t>Новая портативная электроразведочная станция Скала 64К15 объединяет в одном корпусе 15-ти канальный измеритель и мощный генератор. Система предназначена для работы по методике </a:t>
            </a:r>
            <a:r>
              <a:rPr lang="ru-RU" sz="1200" dirty="0" err="1">
                <a:solidFill>
                  <a:srgbClr val="222222"/>
                </a:solidFill>
                <a:latin typeface="Roboto"/>
              </a:rPr>
              <a:t>электротомографии</a:t>
            </a:r>
            <a:r>
              <a:rPr lang="ru-RU" sz="1200" dirty="0">
                <a:solidFill>
                  <a:srgbClr val="222222"/>
                </a:solidFill>
                <a:latin typeface="Roboto"/>
              </a:rPr>
              <a:t> (до 64 электродов) или по методике вертикальных электрических зондирований в любых модификациях установок: диполь-диполь, </a:t>
            </a:r>
            <a:r>
              <a:rPr lang="ru-RU" sz="1200" dirty="0" err="1">
                <a:solidFill>
                  <a:srgbClr val="222222"/>
                </a:solidFill>
                <a:latin typeface="Roboto"/>
              </a:rPr>
              <a:t>поль</a:t>
            </a:r>
            <a:r>
              <a:rPr lang="ru-RU" sz="1200" dirty="0">
                <a:solidFill>
                  <a:srgbClr val="222222"/>
                </a:solidFill>
                <a:latin typeface="Roboto"/>
              </a:rPr>
              <a:t>-диполь, </a:t>
            </a:r>
            <a:r>
              <a:rPr lang="ru-RU" sz="1200" dirty="0" err="1">
                <a:solidFill>
                  <a:srgbClr val="222222"/>
                </a:solidFill>
                <a:latin typeface="Roboto"/>
              </a:rPr>
              <a:t>поль-поль</a:t>
            </a:r>
            <a:r>
              <a:rPr lang="ru-RU" sz="1200" dirty="0">
                <a:solidFill>
                  <a:srgbClr val="222222"/>
                </a:solidFill>
                <a:latin typeface="Roboto"/>
              </a:rPr>
              <a:t> и других. Встроенное программное обеспечение позволяет легко редактировать шаблоны сбора данных. Встроенный генератор мощностью 200 Вт обеспечивает необходимую </a:t>
            </a:r>
            <a:r>
              <a:rPr lang="ru-RU" sz="1200" dirty="0" err="1">
                <a:solidFill>
                  <a:srgbClr val="222222"/>
                </a:solidFill>
                <a:latin typeface="Roboto"/>
              </a:rPr>
              <a:t>глубинность</a:t>
            </a:r>
            <a:r>
              <a:rPr lang="ru-RU" sz="1200" dirty="0">
                <a:solidFill>
                  <a:srgbClr val="222222"/>
                </a:solidFill>
                <a:latin typeface="Roboto"/>
              </a:rPr>
              <a:t> для решения практически любых инженерно-геологических задач. Наблюдения могут выполняться несколькими установками одновременно с последующей раздельной обработкой. Помимо встроенного генератора, возможности станции Скала 64К15 могут быть расширены за счёт использования внешнего источника тока (например ВП — 1000 М).</a:t>
            </a:r>
          </a:p>
          <a:p>
            <a:r>
              <a:rPr lang="ru-RU" sz="1200" dirty="0">
                <a:solidFill>
                  <a:srgbClr val="222222"/>
                </a:solidFill>
                <a:latin typeface="Roboto"/>
              </a:rPr>
              <a:t>Управление станцией также может осуществляться через </a:t>
            </a:r>
            <a:r>
              <a:rPr lang="ru-RU" sz="1200" dirty="0" err="1">
                <a:solidFill>
                  <a:srgbClr val="222222"/>
                </a:solidFill>
                <a:latin typeface="Roboto"/>
              </a:rPr>
              <a:t>Wi-Fi</a:t>
            </a:r>
            <a:r>
              <a:rPr lang="ru-RU" sz="1200" dirty="0">
                <a:solidFill>
                  <a:srgbClr val="222222"/>
                </a:solidFill>
                <a:latin typeface="Roboto"/>
              </a:rPr>
              <a:t> и </a:t>
            </a:r>
            <a:r>
              <a:rPr lang="ru-RU" sz="1200" dirty="0" err="1">
                <a:solidFill>
                  <a:srgbClr val="222222"/>
                </a:solidFill>
                <a:latin typeface="Roboto"/>
              </a:rPr>
              <a:t>Ethernet</a:t>
            </a:r>
            <a:r>
              <a:rPr lang="ru-RU" sz="1200" dirty="0">
                <a:solidFill>
                  <a:srgbClr val="222222"/>
                </a:solidFill>
                <a:latin typeface="Roboto"/>
              </a:rPr>
              <a:t> при помощи телефона, планшета или компьютера (ОС </a:t>
            </a:r>
            <a:r>
              <a:rPr lang="ru-RU" sz="1200" dirty="0" err="1">
                <a:solidFill>
                  <a:srgbClr val="222222"/>
                </a:solidFill>
                <a:latin typeface="Roboto"/>
              </a:rPr>
              <a:t>Android</a:t>
            </a:r>
            <a:r>
              <a:rPr lang="ru-RU" sz="1200" dirty="0">
                <a:solidFill>
                  <a:srgbClr val="222222"/>
                </a:solidFill>
                <a:latin typeface="Roboto"/>
              </a:rPr>
              <a:t> или </a:t>
            </a:r>
            <a:r>
              <a:rPr lang="ru-RU" sz="1200" dirty="0" err="1">
                <a:solidFill>
                  <a:srgbClr val="222222"/>
                </a:solidFill>
                <a:latin typeface="Roboto"/>
              </a:rPr>
              <a:t>Windows</a:t>
            </a:r>
            <a:r>
              <a:rPr lang="ru-RU" sz="1200" dirty="0">
                <a:solidFill>
                  <a:srgbClr val="222222"/>
                </a:solidFill>
                <a:latin typeface="Roboto"/>
              </a:rPr>
              <a:t>), что позволяет создавать и интерактивно редактировать протокол наблюдений, не останавливая процесс измерений, а также просматривать и обрабатывать полученные данные, представляемые в виде </a:t>
            </a:r>
            <a:r>
              <a:rPr lang="ru-RU" sz="1200" dirty="0" err="1">
                <a:solidFill>
                  <a:srgbClr val="222222"/>
                </a:solidFill>
                <a:latin typeface="Roboto"/>
              </a:rPr>
              <a:t>псевдоразрезов</a:t>
            </a:r>
            <a:r>
              <a:rPr lang="ru-RU" sz="1200" dirty="0">
                <a:solidFill>
                  <a:srgbClr val="222222"/>
                </a:solidFill>
                <a:latin typeface="Roboto"/>
              </a:rPr>
              <a:t>, разрезов </a:t>
            </a:r>
            <a:r>
              <a:rPr lang="ru-RU" sz="1200" dirty="0" err="1">
                <a:solidFill>
                  <a:srgbClr val="222222"/>
                </a:solidFill>
                <a:latin typeface="Roboto"/>
              </a:rPr>
              <a:t>поляризуемости</a:t>
            </a:r>
            <a:r>
              <a:rPr lang="ru-RU" sz="1200" dirty="0">
                <a:solidFill>
                  <a:srgbClr val="222222"/>
                </a:solidFill>
                <a:latin typeface="Roboto"/>
              </a:rPr>
              <a:t>, профильных кривых и кривых зондирований. Интерфейс программы управления имеет русско- и англоязычную версии. Формат файлов с результатами измерений совместим с программным обеспечением </a:t>
            </a:r>
            <a:r>
              <a:rPr lang="ru-RU" sz="1200" u="sng" dirty="0">
                <a:solidFill>
                  <a:srgbClr val="1B2549"/>
                </a:solidFill>
                <a:latin typeface="Roboto"/>
                <a:hlinkClick r:id="rId3"/>
              </a:rPr>
              <a:t>ZondRes2d</a:t>
            </a:r>
            <a:r>
              <a:rPr lang="ru-RU" sz="1200" dirty="0">
                <a:solidFill>
                  <a:srgbClr val="222222"/>
                </a:solidFill>
                <a:latin typeface="Roboto"/>
              </a:rPr>
              <a:t>, </a:t>
            </a:r>
            <a:r>
              <a:rPr lang="ru-RU" sz="1200" u="sng" dirty="0">
                <a:solidFill>
                  <a:srgbClr val="1B2549"/>
                </a:solidFill>
                <a:latin typeface="Roboto"/>
                <a:hlinkClick r:id="rId4"/>
              </a:rPr>
              <a:t>ZondRes3d</a:t>
            </a:r>
            <a:r>
              <a:rPr lang="ru-RU" sz="1200" dirty="0">
                <a:solidFill>
                  <a:srgbClr val="222222"/>
                </a:solidFill>
                <a:latin typeface="Roboto"/>
              </a:rPr>
              <a:t>, </a:t>
            </a:r>
            <a:r>
              <a:rPr lang="ru-RU" sz="1200" u="sng" dirty="0" err="1">
                <a:solidFill>
                  <a:srgbClr val="1B2549"/>
                </a:solidFill>
                <a:latin typeface="Roboto"/>
                <a:hlinkClick r:id="rId5"/>
              </a:rPr>
              <a:t>ERTLab</a:t>
            </a:r>
            <a:r>
              <a:rPr lang="ru-RU" sz="1200" dirty="0">
                <a:solidFill>
                  <a:srgbClr val="222222"/>
                </a:solidFill>
                <a:latin typeface="Roboto"/>
              </a:rPr>
              <a:t>, </a:t>
            </a:r>
            <a:r>
              <a:rPr lang="ru-RU" sz="1200" u="sng" dirty="0">
                <a:solidFill>
                  <a:srgbClr val="1B2549"/>
                </a:solidFill>
                <a:latin typeface="Roboto"/>
                <a:hlinkClick r:id="rId6"/>
              </a:rPr>
              <a:t>X2IPI</a:t>
            </a:r>
            <a:r>
              <a:rPr lang="ru-RU" sz="1200" dirty="0">
                <a:solidFill>
                  <a:srgbClr val="222222"/>
                </a:solidFill>
                <a:latin typeface="Roboto"/>
              </a:rPr>
              <a:t> и др., которое позволяет создавать любые схемы расстановок, оценивать качество измерений и выполнять инверсию данных с построением геоэлектрических разрезов.</a:t>
            </a:r>
            <a:endParaRPr lang="ru-RU" sz="1200" b="0" i="0" dirty="0">
              <a:solidFill>
                <a:srgbClr val="222222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748385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ysc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67" y="1001684"/>
            <a:ext cx="3543369" cy="25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47803" y="270165"/>
            <a:ext cx="460525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00"/>
                </a:solidFill>
                <a:latin typeface="Segoe UI" panose="020B0502040204020203" pitchFamily="34" charset="0"/>
              </a:rPr>
              <a:t>Система SYSCAL </a:t>
            </a:r>
            <a:r>
              <a:rPr lang="ru-RU" b="1" dirty="0" err="1">
                <a:solidFill>
                  <a:srgbClr val="000000"/>
                </a:solidFill>
                <a:latin typeface="Segoe UI" panose="020B0502040204020203" pitchFamily="34" charset="0"/>
              </a:rPr>
              <a:t>Pro</a:t>
            </a:r>
            <a:r>
              <a:rPr lang="ru-RU" dirty="0">
                <a:solidFill>
                  <a:srgbClr val="000000"/>
                </a:solidFill>
                <a:latin typeface="Segoe UI" panose="020B0502040204020203" pitchFamily="34" charset="0"/>
              </a:rPr>
              <a:t> является новейшей разработкой, предназначенной для высокопроизводительных измерений в методах электрического зондирования и вызванной поляризации. Обладает рядом достоинств, позволяющих использовать ее в любых полевых условиях при поиске подземных вод и инженерно-геофизических исследованиях. </a:t>
            </a:r>
          </a:p>
          <a:p>
            <a:pPr algn="just"/>
            <a:r>
              <a:rPr lang="ru-RU" b="1" dirty="0">
                <a:solidFill>
                  <a:srgbClr val="000000"/>
                </a:solidFill>
                <a:latin typeface="Segoe UI" panose="020B0502040204020203" pitchFamily="34" charset="0"/>
              </a:rPr>
              <a:t>Режим ВП:</a:t>
            </a:r>
            <a:r>
              <a:rPr lang="ru-RU" dirty="0">
                <a:solidFill>
                  <a:srgbClr val="000000"/>
                </a:solidFill>
                <a:latin typeface="Segoe UI" panose="020B0502040204020203" pitchFamily="34" charset="0"/>
              </a:rPr>
              <a:t> Процессы вызванной поляризации с 10 каналов визуализируются в режиме реального времени на жидкокристаллическом дисплее.</a:t>
            </a:r>
            <a:endParaRPr lang="ru-RU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3078" name="Picture 6" descr="syscak_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2" y="4129664"/>
            <a:ext cx="7442057" cy="202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546" y="4262670"/>
            <a:ext cx="5297508" cy="175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105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2415" y="182879"/>
            <a:ext cx="1794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smtClean="0"/>
              <a:t>Программы</a:t>
            </a:r>
            <a:endParaRPr lang="ru-RU" sz="2400" b="1" dirty="0"/>
          </a:p>
        </p:txBody>
      </p:sp>
      <p:pic>
        <p:nvPicPr>
          <p:cNvPr id="4100" name="Picture 4" descr="Программа интерпретации данных электротомографии Zondres2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313" y="644544"/>
            <a:ext cx="5954281" cy="476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4778" y="5472422"/>
            <a:ext cx="83293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3B69"/>
                </a:solidFill>
                <a:latin typeface="Verdana" panose="020B0604030504040204" pitchFamily="34" charset="0"/>
              </a:rPr>
              <a:t>Программа </a:t>
            </a:r>
            <a:r>
              <a:rPr lang="ru-RU" b="1" dirty="0">
                <a:solidFill>
                  <a:srgbClr val="003B69"/>
                </a:solidFill>
                <a:latin typeface="Verdana" panose="020B0604030504040204" pitchFamily="34" charset="0"/>
              </a:rPr>
              <a:t>ZondRes2d</a:t>
            </a:r>
            <a:r>
              <a:rPr lang="ru-RU" dirty="0">
                <a:solidFill>
                  <a:srgbClr val="003B69"/>
                </a:solidFill>
                <a:latin typeface="Verdana" panose="020B0604030504040204" pitchFamily="34" charset="0"/>
              </a:rPr>
              <a:t> предназначена для двумерной интерпретации данных </a:t>
            </a:r>
            <a:r>
              <a:rPr lang="ru-RU" b="1" dirty="0" err="1">
                <a:solidFill>
                  <a:srgbClr val="003B69"/>
                </a:solidFill>
                <a:latin typeface="Verdana" panose="020B0604030504040204" pitchFamily="34" charset="0"/>
              </a:rPr>
              <a:t>электротомографии</a:t>
            </a:r>
            <a:r>
              <a:rPr lang="ru-RU" dirty="0">
                <a:solidFill>
                  <a:srgbClr val="003B69"/>
                </a:solidFill>
                <a:latin typeface="Verdana" panose="020B0604030504040204" pitchFamily="34" charset="0"/>
              </a:rPr>
              <a:t> </a:t>
            </a:r>
            <a:r>
              <a:rPr lang="ru-RU" u="sng" dirty="0">
                <a:solidFill>
                  <a:srgbClr val="706538"/>
                </a:solidFill>
                <a:latin typeface="Arial" panose="020B0604020202020204" pitchFamily="34" charset="0"/>
                <a:hlinkClick r:id="rId3"/>
              </a:rPr>
              <a:t>методом сопротивлений</a:t>
            </a:r>
            <a:r>
              <a:rPr lang="ru-RU" dirty="0">
                <a:solidFill>
                  <a:srgbClr val="003B69"/>
                </a:solidFill>
                <a:latin typeface="Verdana" panose="020B0604030504040204" pitchFamily="34" charset="0"/>
              </a:rPr>
              <a:t> и </a:t>
            </a:r>
            <a:r>
              <a:rPr lang="ru-RU" u="sng" dirty="0">
                <a:solidFill>
                  <a:srgbClr val="706538"/>
                </a:solidFill>
                <a:latin typeface="Arial" panose="020B0604020202020204" pitchFamily="34" charset="0"/>
                <a:hlinkClick r:id="rId4"/>
              </a:rPr>
              <a:t>вызванной поляризации</a:t>
            </a:r>
            <a:r>
              <a:rPr lang="ru-RU" dirty="0">
                <a:solidFill>
                  <a:srgbClr val="003B69"/>
                </a:solidFill>
                <a:latin typeface="Verdana" panose="020B0604030504040204" pitchFamily="34" charset="0"/>
              </a:rPr>
              <a:t> в наземном, скважинном и </a:t>
            </a:r>
            <a:r>
              <a:rPr lang="ru-RU" dirty="0" err="1">
                <a:solidFill>
                  <a:srgbClr val="003B69"/>
                </a:solidFill>
                <a:latin typeface="Verdana" panose="020B0604030504040204" pitchFamily="34" charset="0"/>
              </a:rPr>
              <a:t>акваторном</a:t>
            </a:r>
            <a:r>
              <a:rPr lang="ru-RU" dirty="0">
                <a:solidFill>
                  <a:srgbClr val="003B69"/>
                </a:solidFill>
                <a:latin typeface="Verdana" panose="020B0604030504040204" pitchFamily="34" charset="0"/>
              </a:rPr>
              <a:t> вариантах.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9267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246" y="330731"/>
            <a:ext cx="7370731" cy="5446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2414" y="6018415"/>
            <a:ext cx="1363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Res2Dinv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570644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542" y="664238"/>
            <a:ext cx="7787918" cy="523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785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</TotalTime>
  <Words>1255</Words>
  <Application>Microsoft Office PowerPoint</Application>
  <PresentationFormat>Экран (4:3)</PresentationFormat>
  <Paragraphs>50</Paragraphs>
  <Slides>21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Roboto</vt:lpstr>
      <vt:lpstr>Segoe UI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Потапов Владимир Владимирович</dc:creator>
  <cp:lastModifiedBy>Потапов Владимир Владимирович</cp:lastModifiedBy>
  <cp:revision>12</cp:revision>
  <dcterms:created xsi:type="dcterms:W3CDTF">2021-03-05T04:45:24Z</dcterms:created>
  <dcterms:modified xsi:type="dcterms:W3CDTF">2021-03-05T06:43:17Z</dcterms:modified>
</cp:coreProperties>
</file>