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8" r:id="rId13"/>
    <p:sldId id="267" r:id="rId14"/>
    <p:sldId id="266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95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875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00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44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83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5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7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7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829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12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2AD92-7020-4355-8810-18617391A271}" type="datetimeFigureOut">
              <a:rPr lang="ru-RU" smtClean="0"/>
              <a:t>19.03.2021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A17C-BBDE-46CF-9149-E125397F3C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52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2509" y="1137098"/>
            <a:ext cx="8512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	Зондирование 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становлением поля (ЗС) – метод электромагнитного зондирования с искусственным (контролируемым) источником, основанный на изучении поля переходных процессов, которое возбуждается в земле при импульсном изменении тока в источнике [Хмелевской, 1984; </a:t>
            </a:r>
            <a:r>
              <a:rPr lang="ru-RU" dirty="0" err="1">
                <a:solidFill>
                  <a:srgbClr val="000000"/>
                </a:solidFill>
                <a:latin typeface="Segoe UI" panose="020B0502040204020203" pitchFamily="34" charset="0"/>
              </a:rPr>
              <a:t>Ваньян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, 1997].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	Для 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возбуждения поля переходных процессов необходимо создать импульсное переключение тока в питающей (генераторной) установке. Практически создать токовый импульс сложно, поэтому наиболее широкое распространение получило ступенчатое возбуждение поля (как правило, выключение тока).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Segoe UI" panose="020B0502040204020203" pitchFamily="34" charset="0"/>
              </a:rPr>
              <a:t>	При </a:t>
            </a: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изменении силы тока в источнике в проводящей среде возникает неустановившееся электромагнитное поле, то есть имеет место процесс становления поля. В начальный момент времени (на малых временах измерения после переключения тока в питающей петле) вторичные токи распределяются в приповерхностной части разреза. Затем, с течением времени, (на больших временах измерения после переключения тока в питающей петле) токи начинают проникать в более глубокие слои, затухая с удалением от источника.</a:t>
            </a:r>
            <a:endParaRPr lang="ru-RU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9048" y="174568"/>
            <a:ext cx="509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Метод зондирований поля в ближней зоне (ЗСБ)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7772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9040" y="232756"/>
            <a:ext cx="1326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Аппаратура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568" y="1099185"/>
            <a:ext cx="7343214" cy="423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1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igma-geo.ru/upload/catalog/categories/images/4/530x450/5e8461a1ee7b1.jpe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9" y="1675743"/>
            <a:ext cx="463867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53889" y="1002713"/>
            <a:ext cx="37324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Телеметрический программно-аппаратурный комплекс </a:t>
            </a:r>
            <a:r>
              <a:rPr lang="ru-RU" dirty="0" err="1"/>
              <a:t>FastSnap</a:t>
            </a:r>
            <a:r>
              <a:rPr lang="ru-RU" dirty="0"/>
              <a:t>, предназначен для проведения </a:t>
            </a:r>
            <a:r>
              <a:rPr lang="ru-RU" dirty="0" err="1"/>
              <a:t>малоглубинных</a:t>
            </a:r>
            <a:r>
              <a:rPr lang="ru-RU" dirty="0"/>
              <a:t> электроразведочных исследований.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Область применения</a:t>
            </a:r>
            <a:endParaRPr lang="ru-RU" dirty="0"/>
          </a:p>
          <a:p>
            <a:r>
              <a:rPr lang="ru-RU" dirty="0"/>
              <a:t>Проведение исследований на глубине от 5 до 500-600 метров;</a:t>
            </a:r>
          </a:p>
          <a:p>
            <a:r>
              <a:rPr lang="ru-RU" dirty="0"/>
              <a:t>Поиск пресных и соленых подземных вод;</a:t>
            </a:r>
          </a:p>
          <a:p>
            <a:r>
              <a:rPr lang="ru-RU" dirty="0"/>
              <a:t>Изучение многолетнемерзлых пород;</a:t>
            </a:r>
          </a:p>
          <a:p>
            <a:r>
              <a:rPr lang="ru-RU" dirty="0"/>
              <a:t>Геотехнологические исследования;</a:t>
            </a:r>
          </a:p>
          <a:p>
            <a:r>
              <a:rPr lang="ru-RU" dirty="0"/>
              <a:t>Инженерно-геологические изыскания;</a:t>
            </a:r>
          </a:p>
          <a:p>
            <a:r>
              <a:rPr lang="ru-RU" dirty="0"/>
              <a:t>Поиск и разведка рудных полезных ископаемых;</a:t>
            </a:r>
          </a:p>
          <a:p>
            <a:r>
              <a:rPr lang="ru-RU" dirty="0"/>
              <a:t>Поиск нефти и газа;</a:t>
            </a:r>
          </a:p>
          <a:p>
            <a:r>
              <a:rPr lang="ru-RU" dirty="0" err="1"/>
              <a:t>Геоэкологические</a:t>
            </a:r>
            <a:r>
              <a:rPr lang="ru-RU" dirty="0"/>
              <a:t> исследования.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51555" y="198303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</a:rPr>
              <a:t>FastSnap</a:t>
            </a:r>
            <a:r>
              <a:rPr lang="en-US" sz="2400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042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ierp.ru/userfiles/image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57" y="2260661"/>
            <a:ext cx="6719050" cy="421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2137" y="171857"/>
            <a:ext cx="88114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На территории Западной Сибири, по данным высокоплотных </a:t>
            </a:r>
            <a:r>
              <a:rPr lang="ru-RU" dirty="0" err="1">
                <a:solidFill>
                  <a:srgbClr val="5F5F5F"/>
                </a:solidFill>
                <a:latin typeface="Tahoma" panose="020B0604030504040204" pitchFamily="34" charset="0"/>
              </a:rPr>
              <a:t>малоглубинных</a:t>
            </a:r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 зондирований, получены новейшие данные о зоне распространения и мощности </a:t>
            </a:r>
            <a:r>
              <a:rPr lang="ru-RU" dirty="0" err="1">
                <a:solidFill>
                  <a:srgbClr val="5F5F5F"/>
                </a:solidFill>
                <a:latin typeface="Tahoma" panose="020B0604030504040204" pitchFamily="34" charset="0"/>
              </a:rPr>
              <a:t>многолетне</a:t>
            </a:r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-мёрзлых пород, выявлены предпосылки обнаружения газовых гидратов, а также предположительные вертикальные каналы миграции углеводородов.</a:t>
            </a:r>
          </a:p>
          <a:p>
            <a:pPr algn="just"/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Полученные результаты подтверждены последующим бурением.</a:t>
            </a:r>
            <a:endParaRPr lang="ru-RU" b="0" i="0" dirty="0">
              <a:solidFill>
                <a:srgbClr val="5F5F5F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96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ierp.ru/userfiles/image/!!!%D0%94%D0%BB%D1%8F%20%D1%81%D0%BB%D0%B0%D0%B9%D0%B4%D0%B5%D1%80%D0%B0%20%D0%BD%D0%B0%20%D1%81%D0%B0%D0%B9%D1%8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4" y="2878491"/>
            <a:ext cx="7140575" cy="182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ierp.ru/userfiles/image/!!!%D0%94%D0%BB%D1%8F%20%D1%81%D0%BB%D0%B0%D0%B9%D0%B4%D0%B5%D1%80%D0%B0%20%D0%BD%D0%B0%20%D1%81%D0%B0%D0%B9%D1%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5" y="4803775"/>
            <a:ext cx="7140575" cy="181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4195" y="387900"/>
            <a:ext cx="84623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5F5F5F"/>
                </a:solidFill>
                <a:latin typeface="Tahoma" panose="020B0604030504040204" pitchFamily="34" charset="0"/>
              </a:rPr>
              <a:t>Результаты работ: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5F5F5F"/>
                </a:solidFill>
                <a:latin typeface="Tahoma" panose="020B0604030504040204" pitchFamily="34" charset="0"/>
              </a:rPr>
              <a:t>ММП как по площади, так и по глубине характеризуются неравномерным распространением и различным строением. В пределах изучаемой площади выделяется двухслойное строение толщи многолетнемерзлых пород.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5F5F5F"/>
                </a:solidFill>
                <a:latin typeface="Tahoma" panose="020B0604030504040204" pitchFamily="34" charset="0"/>
              </a:rPr>
              <a:t>Первый слой отождествляется с распространением толщи современных ММП, характеризующегося повышенной льдистостью и низкими температурами. Второй слой относится к распространению реликтовой мерзлоты, находящейся в морозном состоянии, без включений льда.</a:t>
            </a:r>
          </a:p>
          <a:p>
            <a:pPr algn="just">
              <a:buFont typeface="+mj-lt"/>
              <a:buAutoNum type="arabicPeriod"/>
            </a:pPr>
            <a:r>
              <a:rPr lang="ru-RU" sz="1400" dirty="0">
                <a:solidFill>
                  <a:srgbClr val="5F5F5F"/>
                </a:solidFill>
                <a:latin typeface="Tahoma" panose="020B0604030504040204" pitchFamily="34" charset="0"/>
              </a:rPr>
              <a:t>Граница распространения </a:t>
            </a:r>
            <a:r>
              <a:rPr lang="ru-RU" sz="1400" dirty="0" err="1">
                <a:solidFill>
                  <a:srgbClr val="5F5F5F"/>
                </a:solidFill>
                <a:latin typeface="Tahoma" panose="020B0604030504040204" pitchFamily="34" charset="0"/>
              </a:rPr>
              <a:t>криолитозоны</a:t>
            </a:r>
            <a:r>
              <a:rPr lang="ru-RU" sz="1400" dirty="0">
                <a:solidFill>
                  <a:srgbClr val="5F5F5F"/>
                </a:solidFill>
                <a:latin typeface="Tahoma" panose="020B0604030504040204" pitchFamily="34" charset="0"/>
              </a:rPr>
              <a:t> на территории исследования предположительно располагается на глубине около 450 – 470 м.</a:t>
            </a:r>
            <a:endParaRPr lang="ru-RU" sz="1400" b="0" i="0" dirty="0">
              <a:solidFill>
                <a:srgbClr val="5F5F5F"/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01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ierp.ru/userfiles/image/!%D0%BF%D0%BE%D0%B8%D1%81%D0%BA%20%D0%B2%D0%BE%D0%B4%D1%8B%20-%20%D0%BA%D0%BE%D0%BF%D0%B8%D1%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7" y="444787"/>
            <a:ext cx="4403379" cy="61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976956" y="444787"/>
            <a:ext cx="41148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Результаты работ: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Выделены перспективные участки развития </a:t>
            </a:r>
            <a:r>
              <a:rPr lang="ru-RU" dirty="0" err="1">
                <a:solidFill>
                  <a:srgbClr val="5F5F5F"/>
                </a:solidFill>
                <a:latin typeface="Tahoma" panose="020B0604030504040204" pitchFamily="34" charset="0"/>
              </a:rPr>
              <a:t>таликовых</a:t>
            </a:r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 зон с пресной водой в терригенных отложениях юры и терригенно-карбонатных отложениях верхнего кембрия.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Установлены зоны развития многолетнемерзлых пород, которые главным образом приурочены к долинам рек и их бортам.</a:t>
            </a:r>
          </a:p>
          <a:p>
            <a:pPr algn="just">
              <a:buFont typeface="+mj-lt"/>
              <a:buAutoNum type="arabicPeriod"/>
            </a:pPr>
            <a:r>
              <a:rPr lang="ru-RU" dirty="0">
                <a:solidFill>
                  <a:srgbClr val="5F5F5F"/>
                </a:solidFill>
                <a:latin typeface="Tahoma" panose="020B0604030504040204" pitchFamily="34" charset="0"/>
              </a:rPr>
              <a:t>Выделенные перспективные зоны 100% подтверждены бурением гидрогеологических скважин.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745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1920240"/>
            <a:ext cx="3628997" cy="424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552" y="2173387"/>
            <a:ext cx="4588625" cy="37392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48677" y="249382"/>
            <a:ext cx="3960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Полевые работы на МПЯВ «Кристалл»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40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с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166" y="411029"/>
            <a:ext cx="5769034" cy="504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41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819" y="374817"/>
            <a:ext cx="5994164" cy="10549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819" y="1527953"/>
            <a:ext cx="6114578" cy="471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1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8" y="126431"/>
            <a:ext cx="5954214" cy="36586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7269" y="3907325"/>
            <a:ext cx="4704762" cy="2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99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13" y="573577"/>
            <a:ext cx="8012255" cy="435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4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88" y="307161"/>
            <a:ext cx="7226490" cy="26355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387" y="3239462"/>
            <a:ext cx="7286331" cy="23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462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32" y="371571"/>
            <a:ext cx="7499439" cy="24298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589" y="2801389"/>
            <a:ext cx="6445877" cy="367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99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зсп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595" y="1008288"/>
            <a:ext cx="7090758" cy="4400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0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1210" y="300280"/>
            <a:ext cx="5692790" cy="30164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59" y="3441468"/>
            <a:ext cx="3525004" cy="28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501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409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Segoe UI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Потапов Владимир Владимирович</dc:creator>
  <cp:lastModifiedBy>Потапов Владимир Владимирович</cp:lastModifiedBy>
  <cp:revision>4</cp:revision>
  <dcterms:created xsi:type="dcterms:W3CDTF">2021-03-19T07:34:36Z</dcterms:created>
  <dcterms:modified xsi:type="dcterms:W3CDTF">2021-03-19T08:04:06Z</dcterms:modified>
</cp:coreProperties>
</file>